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352" r:id="rId6"/>
    <p:sldId id="354" r:id="rId7"/>
    <p:sldId id="355" r:id="rId8"/>
    <p:sldId id="317" r:id="rId9"/>
    <p:sldId id="349" r:id="rId10"/>
    <p:sldId id="350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7" r:id="rId23"/>
    <p:sldId id="346" r:id="rId24"/>
    <p:sldId id="348" r:id="rId25"/>
    <p:sldId id="351" r:id="rId26"/>
  </p:sldIdLst>
  <p:sldSz cx="9144000" cy="6858000" type="screen4x3"/>
  <p:notesSz cx="7023100" cy="9269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latino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latino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latino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latino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06"/>
    </p:cViewPr>
  </p:sorterViewPr>
  <p:notesViewPr>
    <p:cSldViewPr>
      <p:cViewPr varScale="1">
        <p:scale>
          <a:sx n="66" d="100"/>
          <a:sy n="66" d="100"/>
        </p:scale>
        <p:origin x="-2784" y="-114"/>
      </p:cViewPr>
      <p:guideLst>
        <p:guide orient="horz" pos="2919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Palatino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Palatino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Palatino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05863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Arial" panose="020B0604020202020204" pitchFamily="34" charset="0"/>
              </a:defRPr>
            </a:lvl1pPr>
          </a:lstStyle>
          <a:p>
            <a:fld id="{74DEF0FF-0212-4429-8EC9-004155795F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03725"/>
            <a:ext cx="561975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4275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04275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fld id="{1AA61171-A203-49D3-8C4D-48F4B926AF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fld id="{3F42896F-427E-486E-A5E8-C6FB63615583}" type="slidenum">
              <a:rPr lang="en-US" altLang="en-US" sz="120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93800" y="695325"/>
            <a:ext cx="4635500" cy="347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066" tIns="44033" rIns="88066" bIns="44033" anchor="ctr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fld id="{E17FBDF5-2196-4516-8E5B-E207C2CDD1C4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93800" y="695325"/>
            <a:ext cx="4635500" cy="347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066" tIns="44033" rIns="88066" bIns="44033" anchor="ctr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fld id="{27E881C9-D367-4011-996F-C00ED1C3EF98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fld id="{77FC1FA6-9F09-4CA9-AA7C-97358C5B2869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5613"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fld id="{BCF52B8D-37C1-44C7-894C-FC635BC990D8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03725"/>
            <a:ext cx="5153025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Global, constant, and texture memory spaces are persistent across kernels called by the same application.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fld id="{81CD78CF-4985-4C45-8ED9-87B550A3DD7A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fld id="{97949B68-CA78-42AB-9100-A0D6D4A80556}" type="slidenum">
              <a:rPr lang="en-US" altLang="en-US" sz="1200"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AAF07-08B8-49DD-9510-D8E08968D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05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54E60-E600-4925-8537-4A8284129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77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49C31-04B9-45E8-B795-F82D201E1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21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524000"/>
            <a:ext cx="38862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886200"/>
            <a:ext cx="38862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F0724-03D8-4322-A0A0-E1A13C48A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212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524000"/>
            <a:ext cx="38862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4114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C70481-7056-4631-9DC3-3A124F5246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563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924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7924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38791-73F5-4921-A33A-42A75256B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225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9248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4114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9113B0-FA7E-40D5-9018-79F918DD9C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02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924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86200"/>
            <a:ext cx="7924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4114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AEBB42-F1E8-478A-A4F6-B1E7E871D6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427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42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40751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524000"/>
            <a:ext cx="40767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93261-6793-4C30-B642-3384FCC13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518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42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2C75C-7019-471B-B1B1-B74F4E610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98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24F14A-776F-4C20-B8BD-2B075B72A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04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5D202-0289-45DC-9AE4-1B40456A9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6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AB1C8-CBCB-42EE-9D54-280F13BB9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33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97814-6BDB-4529-BCAD-1624E2AFB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04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B38D5-7404-4A7F-9B4A-1CD43213E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6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77BCF-FF1F-4ACD-B8CE-18CB214AA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46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30BD6-E70B-459E-BF56-A1349CBA4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13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74144-19DA-45DB-BC85-B7BA06AF5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09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anose="02020603050405020304" pitchFamily="18" charset="0"/>
              </a:defRPr>
            </a:lvl1pPr>
          </a:lstStyle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fld id="{14F6D807-7B1F-442B-9E28-9FF13B81403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304800" y="228600"/>
            <a:ext cx="0" cy="640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381000" y="228600"/>
            <a:ext cx="0" cy="6400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41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42" r:id="rId13"/>
    <p:sldLayoutId id="2147483838" r:id="rId14"/>
    <p:sldLayoutId id="2147483843" r:id="rId15"/>
    <p:sldLayoutId id="2147483844" r:id="rId16"/>
    <p:sldLayoutId id="2147483839" r:id="rId17"/>
    <p:sldLayoutId id="2147483840" r:id="rId1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/>
              <a:t>© David Kirk/NVIDIA and Wen-mei W. Hwu, </a:t>
            </a:r>
            <a:r>
              <a:rPr lang="en-US" altLang="en-US" sz="1200" dirty="0" smtClean="0"/>
              <a:t>2007-2016</a:t>
            </a:r>
            <a:endParaRPr lang="en-US" altLang="en-US" sz="1200" dirty="0"/>
          </a:p>
          <a:p>
            <a:pPr eaLnBrk="1" hangingPunct="1"/>
            <a:r>
              <a:rPr lang="en-US" altLang="en-US" sz="1200" dirty="0"/>
              <a:t>ECE408/CS483, University of Illinois, Urbana-Champaign</a:t>
            </a:r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00F775E-CC31-48D2-AF09-E7C8A24D9D7F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3429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ECE408 / CS483 Fall 2016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3600" dirty="0" smtClean="0"/>
              <a:t>Applied Parallel Programming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Lectures 2-3: </a:t>
            </a:r>
            <a:br>
              <a:rPr lang="en-US" altLang="en-US" dirty="0" smtClean="0"/>
            </a:br>
            <a:r>
              <a:rPr lang="en-US" altLang="en-US" dirty="0" smtClean="0"/>
              <a:t>Introduction to CUDA C and Data Parallel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458200" cy="1141413"/>
          </a:xfrm>
        </p:spPr>
        <p:txBody>
          <a:bodyPr/>
          <a:lstStyle/>
          <a:p>
            <a:pPr eaLnBrk="1" hangingPunct="1"/>
            <a:r>
              <a:rPr lang="en-US" altLang="en-US" smtClean="0"/>
              <a:t>Vector Addition – Traditional C Code</a:t>
            </a: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  <a:latin typeface="Courier New" panose="02070309020205020404" pitchFamily="49" charset="0"/>
              </a:rPr>
              <a:t>// Compute vector sum C = A+B</a:t>
            </a:r>
          </a:p>
          <a:p>
            <a:pPr eaLnBrk="1" hangingPunct="1"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void vecAdd(float* A, float* B, float* C, int n)</a:t>
            </a:r>
          </a:p>
          <a:p>
            <a:pPr eaLnBrk="1" hangingPunct="1"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for (i = 0, i &lt; n, i++)</a:t>
            </a:r>
          </a:p>
          <a:p>
            <a:pPr eaLnBrk="1" hangingPunct="1"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    C[i] = A[i] + B[i];</a:t>
            </a:r>
          </a:p>
          <a:p>
            <a:pPr eaLnBrk="1" hangingPunct="1"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>}</a:t>
            </a:r>
            <a:br>
              <a:rPr lang="en-US" altLang="en-US" sz="2000" smtClean="0">
                <a:latin typeface="Courier New" panose="02070309020205020404" pitchFamily="49" charset="0"/>
              </a:rPr>
            </a:br>
            <a:endParaRPr lang="en-US" altLang="en-US" sz="200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1" smtClean="0">
                <a:latin typeface="Courier New" panose="02070309020205020404" pitchFamily="49" charset="0"/>
              </a:rPr>
              <a:t>int main()</a:t>
            </a:r>
          </a:p>
          <a:p>
            <a:pPr eaLnBrk="1" hangingPunct="1">
              <a:buFontTx/>
              <a:buNone/>
            </a:pPr>
            <a:r>
              <a:rPr lang="en-US" altLang="en-US" sz="2000" b="1" smtClean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altLang="en-US" sz="2000" b="1" smtClean="0">
                <a:solidFill>
                  <a:schemeClr val="hlink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000" b="1" smtClean="0">
                <a:solidFill>
                  <a:schemeClr val="accent2"/>
                </a:solidFill>
                <a:latin typeface="Courier New" panose="02070309020205020404" pitchFamily="49" charset="0"/>
              </a:rPr>
              <a:t>// Memory allocation for A_h, B_h, and C_h</a:t>
            </a:r>
          </a:p>
          <a:p>
            <a:pPr eaLnBrk="1" hangingPunct="1">
              <a:buFontTx/>
              <a:buNone/>
            </a:pPr>
            <a:r>
              <a:rPr lang="en-US" altLang="en-US" sz="2000" b="1" smtClean="0">
                <a:solidFill>
                  <a:schemeClr val="accent2"/>
                </a:solidFill>
                <a:latin typeface="Courier New" panose="02070309020205020404" pitchFamily="49" charset="0"/>
              </a:rPr>
              <a:t>	  // I/O to read A_h and B_h, N elements</a:t>
            </a:r>
          </a:p>
          <a:p>
            <a:pPr eaLnBrk="1" hangingPunct="1">
              <a:buFontTx/>
              <a:buNone/>
            </a:pPr>
            <a:r>
              <a:rPr lang="en-US" altLang="en-US" sz="2000" b="1" smtClean="0">
                <a:solidFill>
                  <a:schemeClr val="accent2"/>
                </a:solidFill>
                <a:latin typeface="Courier New" panose="02070309020205020404" pitchFamily="49" charset="0"/>
              </a:rPr>
              <a:t>	  </a:t>
            </a:r>
            <a:r>
              <a:rPr lang="en-US" altLang="en-US" sz="2000" smtClean="0">
                <a:solidFill>
                  <a:schemeClr val="accent2"/>
                </a:solidFill>
                <a:latin typeface="Courier New" panose="02070309020205020404" pitchFamily="49" charset="0"/>
              </a:rPr>
              <a:t>…</a:t>
            </a:r>
          </a:p>
          <a:p>
            <a:pPr eaLnBrk="1" hangingPunct="1">
              <a:buFontTx/>
              <a:buNone/>
            </a:pPr>
            <a:r>
              <a:rPr lang="en-US" altLang="en-US" sz="2000" b="1" smtClean="0">
                <a:solidFill>
                  <a:schemeClr val="accent2"/>
                </a:solidFill>
                <a:latin typeface="Courier New" panose="02070309020205020404" pitchFamily="49" charset="0"/>
              </a:rPr>
              <a:t>    vecAdd</a:t>
            </a:r>
            <a:r>
              <a:rPr lang="en-US" altLang="en-US" sz="2000" b="1" smtClean="0">
                <a:latin typeface="Courier New" panose="02070309020205020404" pitchFamily="49" charset="0"/>
              </a:rPr>
              <a:t>(A_h, B_h, C_h, N);</a:t>
            </a:r>
          </a:p>
          <a:p>
            <a:pPr eaLnBrk="1" hangingPunct="1">
              <a:buFontTx/>
              <a:buNone/>
            </a:pPr>
            <a:r>
              <a:rPr lang="en-US" altLang="en-US" sz="2000" b="1" smtClean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11881E3-0617-490A-AB86-2FC08170BA3E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/>
              <a:t>© David Kirk/NVIDIA and Wen-mei W. Hwu, 2007-2016 ECE408/CS483, University of Illinois, Urbana-Champaign</a:t>
            </a:r>
            <a:endParaRPr lang="en-US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457200" y="1220788"/>
            <a:ext cx="8686800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2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&lt;cuda.h&gt;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2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vecAdd(float* A, float* B, float* C, int n)</a:t>
            </a:r>
            <a:r>
              <a:rPr lang="ar-SA" altLang="en-US" sz="22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‏</a:t>
            </a:r>
            <a:endParaRPr lang="en-US" altLang="en-US" sz="22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size = n* sizeof(float); </a:t>
            </a:r>
          </a:p>
          <a:p>
            <a:pPr eaLnBrk="1" hangingPunct="1">
              <a:buFont typeface="Palatino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float* A_d, B_d, C_d;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// Allocate device memory for A, B, and C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 copy A and B to device memory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// Kernel launch code – to have the device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 to perform the actual vector addition</a:t>
            </a:r>
          </a:p>
          <a:p>
            <a:pPr eaLnBrk="1" hangingPunct="1"/>
            <a:endParaRPr lang="en-US" altLang="en-US" sz="20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// copy C from the device memory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 Free device vectors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1" hangingPunct="1">
              <a:buFont typeface="Palatino" charset="0"/>
              <a:buNone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70" name="Title 12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1413"/>
          </a:xfrm>
        </p:spPr>
        <p:txBody>
          <a:bodyPr/>
          <a:lstStyle/>
          <a:p>
            <a:pPr eaLnBrk="1" hangingPunct="1"/>
            <a:r>
              <a:rPr lang="en-US" altLang="en-US" smtClean="0"/>
              <a:t>Heterogeneous Computing vecAdd Host Code</a:t>
            </a:r>
          </a:p>
        </p:txBody>
      </p:sp>
      <p:sp>
        <p:nvSpPr>
          <p:cNvPr id="32771" name="Slide Number Placeholder 1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3670A86-3DEA-4545-A2A8-EAEDC8B30012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2772" name="Footer Placeholder 1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/>
              <a:t>© David Kirk/NVIDIA and Wen-mei W. Hwu, 2007-2016 ECE408/CS483, University of Illinois, Urbana-Champaign</a:t>
            </a:r>
            <a:endParaRPr lang="en-US" altLang="en-US" sz="1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Partial Overview of CUDA Memories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5334000" cy="38100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sz="2000" dirty="0" smtClean="0">
                <a:ea typeface="+mn-ea"/>
                <a:cs typeface="+mn-cs"/>
              </a:rPr>
              <a:t>Device code can:</a:t>
            </a:r>
          </a:p>
          <a:p>
            <a:pPr marL="974725" lvl="1" indent="-403225" eaLnBrk="1" hangingPunct="1">
              <a:defRPr/>
            </a:pPr>
            <a:r>
              <a:rPr lang="en-US" sz="2000" dirty="0" smtClean="0">
                <a:ea typeface="ＭＳ Ｐゴシック" charset="0"/>
              </a:rPr>
              <a:t>R/W per-thread </a:t>
            </a:r>
            <a:r>
              <a:rPr lang="en-US" sz="2000" dirty="0" smtClean="0">
                <a:solidFill>
                  <a:schemeClr val="accent2"/>
                </a:solidFill>
                <a:ea typeface="ＭＳ Ｐゴシック" charset="0"/>
              </a:rPr>
              <a:t>registers</a:t>
            </a:r>
          </a:p>
          <a:p>
            <a:pPr marL="974725" lvl="1" indent="-403225" eaLnBrk="1" hangingPunct="1">
              <a:defRPr/>
            </a:pPr>
            <a:r>
              <a:rPr lang="en-US" sz="2000" dirty="0" smtClean="0">
                <a:ea typeface="ＭＳ Ｐゴシック" charset="0"/>
              </a:rPr>
              <a:t>R/W per-grid </a:t>
            </a:r>
            <a:r>
              <a:rPr lang="en-US" sz="2000" dirty="0" smtClean="0">
                <a:solidFill>
                  <a:schemeClr val="accent2"/>
                </a:solidFill>
                <a:ea typeface="ＭＳ Ｐゴシック" charset="0"/>
              </a:rPr>
              <a:t>global memory</a:t>
            </a:r>
          </a:p>
          <a:p>
            <a:pPr marL="857250" lvl="1" indent="-457200" eaLnBrk="1" hangingPunct="1">
              <a:defRPr/>
            </a:pPr>
            <a:endParaRPr lang="en-US" sz="1600" dirty="0" smtClean="0">
              <a:ea typeface="ＭＳ Ｐゴシック" charset="0"/>
            </a:endParaRPr>
          </a:p>
          <a:p>
            <a:pPr marL="457200" indent="-457200" eaLnBrk="1" hangingPunct="1">
              <a:defRPr/>
            </a:pPr>
            <a:r>
              <a:rPr lang="en-US" sz="2000" dirty="0" smtClean="0">
                <a:ea typeface="+mn-ea"/>
                <a:cs typeface="+mn-cs"/>
              </a:rPr>
              <a:t>Host code can</a:t>
            </a:r>
          </a:p>
          <a:p>
            <a:pPr marL="974725" lvl="1" indent="-403225" eaLnBrk="1" hangingPunct="1">
              <a:defRPr/>
            </a:pPr>
            <a:r>
              <a:rPr lang="en-US" sz="2000" dirty="0" smtClean="0">
                <a:ea typeface="ＭＳ Ｐゴシック" charset="0"/>
              </a:rPr>
              <a:t>Transfer data to/from per grid</a:t>
            </a:r>
            <a:r>
              <a:rPr lang="en-US" sz="2000" dirty="0" smtClean="0">
                <a:solidFill>
                  <a:schemeClr val="accent2"/>
                </a:solidFill>
                <a:ea typeface="ＭＳ Ｐゴシック" charset="0"/>
              </a:rPr>
              <a:t> global memory 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5181600" y="2209800"/>
            <a:ext cx="3775075" cy="4110038"/>
          </a:xfrm>
          <a:prstGeom prst="rect">
            <a:avLst/>
          </a:prstGeom>
          <a:solidFill>
            <a:srgbClr val="99CC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3300"/>
                </a:solidFill>
              </a:rPr>
              <a:t>(Device) Grid</a:t>
            </a:r>
          </a:p>
        </p:txBody>
      </p:sp>
      <p:sp>
        <p:nvSpPr>
          <p:cNvPr id="34820" name="Text Box 9"/>
          <p:cNvSpPr txBox="1">
            <a:spLocks noChangeArrowheads="1"/>
          </p:cNvSpPr>
          <p:nvPr/>
        </p:nvSpPr>
        <p:spPr bwMode="auto">
          <a:xfrm>
            <a:off x="5334000" y="5176838"/>
            <a:ext cx="3505200" cy="425450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3300"/>
                </a:solidFill>
              </a:rPr>
              <a:t>Global</a:t>
            </a:r>
          </a:p>
          <a:p>
            <a:pPr eaLnBrk="1" hangingPunct="1"/>
            <a:r>
              <a:rPr lang="en-US" altLang="en-US" sz="1000" b="1">
                <a:solidFill>
                  <a:srgbClr val="003300"/>
                </a:solidFill>
              </a:rPr>
              <a:t>Memory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5222875" y="2667000"/>
            <a:ext cx="1812925" cy="2244725"/>
          </a:xfrm>
          <a:prstGeom prst="rect">
            <a:avLst/>
          </a:prstGeom>
          <a:solidFill>
            <a:srgbClr val="FFCC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3300"/>
                </a:solidFill>
              </a:rPr>
              <a:t>Block (0, 0)</a:t>
            </a:r>
          </a:p>
        </p:txBody>
      </p:sp>
      <p:sp>
        <p:nvSpPr>
          <p:cNvPr id="34822" name="Text Box 13"/>
          <p:cNvSpPr txBox="1">
            <a:spLocks noChangeArrowheads="1"/>
          </p:cNvSpPr>
          <p:nvPr/>
        </p:nvSpPr>
        <p:spPr bwMode="auto">
          <a:xfrm>
            <a:off x="5338763" y="4241800"/>
            <a:ext cx="820737" cy="487363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46304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3300"/>
                </a:solidFill>
              </a:rPr>
              <a:t>Thread (0, 0)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4823" name="Text Box 14"/>
          <p:cNvSpPr txBox="1">
            <a:spLocks noChangeArrowheads="1"/>
          </p:cNvSpPr>
          <p:nvPr/>
        </p:nvSpPr>
        <p:spPr bwMode="auto">
          <a:xfrm>
            <a:off x="5338763" y="3716338"/>
            <a:ext cx="622300" cy="298450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3300"/>
                </a:solidFill>
              </a:rPr>
              <a:t>Registers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4824" name="Line 16"/>
          <p:cNvSpPr>
            <a:spLocks noChangeShapeType="1"/>
          </p:cNvSpPr>
          <p:nvPr/>
        </p:nvSpPr>
        <p:spPr bwMode="auto">
          <a:xfrm flipV="1">
            <a:off x="5649913" y="4010025"/>
            <a:ext cx="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18"/>
          <p:cNvSpPr>
            <a:spLocks noChangeShapeType="1"/>
          </p:cNvSpPr>
          <p:nvPr/>
        </p:nvSpPr>
        <p:spPr bwMode="auto">
          <a:xfrm>
            <a:off x="5638800" y="47196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Text Box 22"/>
          <p:cNvSpPr txBox="1">
            <a:spLocks noChangeArrowheads="1"/>
          </p:cNvSpPr>
          <p:nvPr/>
        </p:nvSpPr>
        <p:spPr bwMode="auto">
          <a:xfrm>
            <a:off x="6210300" y="4241800"/>
            <a:ext cx="820738" cy="487363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46304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3300"/>
                </a:solidFill>
              </a:rPr>
              <a:t>Thread (1, 0)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4827" name="Text Box 23"/>
          <p:cNvSpPr txBox="1">
            <a:spLocks noChangeArrowheads="1"/>
          </p:cNvSpPr>
          <p:nvPr/>
        </p:nvSpPr>
        <p:spPr bwMode="auto">
          <a:xfrm>
            <a:off x="6210300" y="3716338"/>
            <a:ext cx="620713" cy="298450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3300"/>
                </a:solidFill>
              </a:rPr>
              <a:t>Registers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4828" name="Line 25"/>
          <p:cNvSpPr>
            <a:spLocks noChangeShapeType="1"/>
          </p:cNvSpPr>
          <p:nvPr/>
        </p:nvSpPr>
        <p:spPr bwMode="auto">
          <a:xfrm flipV="1">
            <a:off x="6521450" y="4010025"/>
            <a:ext cx="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27"/>
          <p:cNvSpPr>
            <a:spLocks noChangeShapeType="1"/>
          </p:cNvSpPr>
          <p:nvPr/>
        </p:nvSpPr>
        <p:spPr bwMode="auto">
          <a:xfrm>
            <a:off x="6553200" y="47196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Text Box 30"/>
          <p:cNvSpPr txBox="1">
            <a:spLocks noChangeArrowheads="1"/>
          </p:cNvSpPr>
          <p:nvPr/>
        </p:nvSpPr>
        <p:spPr bwMode="auto">
          <a:xfrm>
            <a:off x="7162800" y="2703513"/>
            <a:ext cx="1744663" cy="2244725"/>
          </a:xfrm>
          <a:prstGeom prst="rect">
            <a:avLst/>
          </a:prstGeom>
          <a:solidFill>
            <a:srgbClr val="FFCC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3300"/>
                </a:solidFill>
              </a:rPr>
              <a:t>Block (1, 0)</a:t>
            </a:r>
            <a:endParaRPr lang="en-US" altLang="en-US">
              <a:solidFill>
                <a:srgbClr val="003300"/>
              </a:solidFill>
            </a:endParaRPr>
          </a:p>
        </p:txBody>
      </p:sp>
      <p:sp>
        <p:nvSpPr>
          <p:cNvPr id="34831" name="Text Box 33"/>
          <p:cNvSpPr txBox="1">
            <a:spLocks noChangeArrowheads="1"/>
          </p:cNvSpPr>
          <p:nvPr/>
        </p:nvSpPr>
        <p:spPr bwMode="auto">
          <a:xfrm>
            <a:off x="7175500" y="4241800"/>
            <a:ext cx="820738" cy="487363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46304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3300"/>
                </a:solidFill>
              </a:rPr>
              <a:t>Thread (0, 0)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4832" name="Text Box 34"/>
          <p:cNvSpPr txBox="1">
            <a:spLocks noChangeArrowheads="1"/>
          </p:cNvSpPr>
          <p:nvPr/>
        </p:nvSpPr>
        <p:spPr bwMode="auto">
          <a:xfrm>
            <a:off x="7175500" y="3716338"/>
            <a:ext cx="620713" cy="298450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3300"/>
                </a:solidFill>
              </a:rPr>
              <a:t>Registers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4833" name="Line 36"/>
          <p:cNvSpPr>
            <a:spLocks noChangeShapeType="1"/>
          </p:cNvSpPr>
          <p:nvPr/>
        </p:nvSpPr>
        <p:spPr bwMode="auto">
          <a:xfrm flipV="1">
            <a:off x="7486650" y="4010025"/>
            <a:ext cx="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Line 38"/>
          <p:cNvSpPr>
            <a:spLocks noChangeShapeType="1"/>
          </p:cNvSpPr>
          <p:nvPr/>
        </p:nvSpPr>
        <p:spPr bwMode="auto">
          <a:xfrm>
            <a:off x="7467600" y="47196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Text Box 42"/>
          <p:cNvSpPr txBox="1">
            <a:spLocks noChangeArrowheads="1"/>
          </p:cNvSpPr>
          <p:nvPr/>
        </p:nvSpPr>
        <p:spPr bwMode="auto">
          <a:xfrm>
            <a:off x="8047038" y="4241800"/>
            <a:ext cx="820737" cy="487363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46304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3300"/>
                </a:solidFill>
              </a:rPr>
              <a:t>Thread (1, 0)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4836" name="Text Box 43"/>
          <p:cNvSpPr txBox="1">
            <a:spLocks noChangeArrowheads="1"/>
          </p:cNvSpPr>
          <p:nvPr/>
        </p:nvSpPr>
        <p:spPr bwMode="auto">
          <a:xfrm>
            <a:off x="8047038" y="3716338"/>
            <a:ext cx="620712" cy="298450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3300"/>
                </a:solidFill>
              </a:rPr>
              <a:t>Registers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4837" name="Line 45"/>
          <p:cNvSpPr>
            <a:spLocks noChangeShapeType="1"/>
          </p:cNvSpPr>
          <p:nvPr/>
        </p:nvSpPr>
        <p:spPr bwMode="auto">
          <a:xfrm flipV="1">
            <a:off x="8356600" y="4010025"/>
            <a:ext cx="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47"/>
          <p:cNvSpPr>
            <a:spLocks noChangeShapeType="1"/>
          </p:cNvSpPr>
          <p:nvPr/>
        </p:nvSpPr>
        <p:spPr bwMode="auto">
          <a:xfrm>
            <a:off x="8305800" y="47196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Text Box 50"/>
          <p:cNvSpPr txBox="1">
            <a:spLocks noChangeArrowheads="1"/>
          </p:cNvSpPr>
          <p:nvPr/>
        </p:nvSpPr>
        <p:spPr bwMode="auto">
          <a:xfrm>
            <a:off x="4495800" y="5253038"/>
            <a:ext cx="533400" cy="1066800"/>
          </a:xfrm>
          <a:prstGeom prst="rect">
            <a:avLst/>
          </a:prstGeom>
          <a:solidFill>
            <a:srgbClr val="99CC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3300"/>
                </a:solidFill>
              </a:rPr>
              <a:t>Host</a:t>
            </a:r>
          </a:p>
        </p:txBody>
      </p:sp>
      <p:sp>
        <p:nvSpPr>
          <p:cNvPr id="34840" name="Line 51"/>
          <p:cNvSpPr>
            <a:spLocks noChangeShapeType="1"/>
          </p:cNvSpPr>
          <p:nvPr/>
        </p:nvSpPr>
        <p:spPr bwMode="auto">
          <a:xfrm flipV="1">
            <a:off x="5029200" y="5405438"/>
            <a:ext cx="315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Slide Number Placeholder 3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23EA953-D159-4660-9EAD-CDB77C061CBA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4842" name="Footer Placeholder 3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/>
              <a:t>© David Kirk/NVIDIA and Wen-mei W. Hwu, 2007-2016 ECE408/CS483, University of Illinois, Urbana-Champaign</a:t>
            </a:r>
            <a:endParaRPr lang="en-US" altLang="en-US" sz="1200"/>
          </a:p>
        </p:txBody>
      </p:sp>
      <p:sp>
        <p:nvSpPr>
          <p:cNvPr id="41" name="Rectangle 40"/>
          <p:cNvSpPr/>
          <p:nvPr/>
        </p:nvSpPr>
        <p:spPr bwMode="auto">
          <a:xfrm>
            <a:off x="609600" y="4876800"/>
            <a:ext cx="3657600" cy="457200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Palatino" pitchFamily="18" charset="0"/>
                <a:ea typeface="+mn-ea"/>
              </a:rPr>
              <a:t>We will cover more later.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57"/>
          <p:cNvGrpSpPr>
            <a:grpSpLocks/>
          </p:cNvGrpSpPr>
          <p:nvPr/>
        </p:nvGrpSpPr>
        <p:grpSpPr bwMode="auto">
          <a:xfrm>
            <a:off x="4343400" y="2057400"/>
            <a:ext cx="4537075" cy="3963988"/>
            <a:chOff x="2880" y="1103"/>
            <a:chExt cx="2858" cy="2497"/>
          </a:xfrm>
        </p:grpSpPr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3403" y="1103"/>
              <a:ext cx="2335" cy="249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3300"/>
                  </a:solidFill>
                </a:rPr>
                <a:t>Grid</a:t>
              </a:r>
            </a:p>
          </p:txBody>
        </p:sp>
        <p:sp>
          <p:nvSpPr>
            <p:cNvPr id="36872" name="Text Box 9"/>
            <p:cNvSpPr txBox="1">
              <a:spLocks noChangeArrowheads="1"/>
            </p:cNvSpPr>
            <p:nvPr/>
          </p:nvSpPr>
          <p:spPr bwMode="auto">
            <a:xfrm>
              <a:off x="3441" y="2847"/>
              <a:ext cx="2271" cy="26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3300"/>
                  </a:solidFill>
                </a:rPr>
                <a:t>Global Memory</a:t>
              </a:r>
              <a:endParaRPr lang="en-US" altLang="en-US" sz="1200">
                <a:solidFill>
                  <a:srgbClr val="003300"/>
                </a:solidFill>
              </a:endParaRPr>
            </a:p>
          </p:txBody>
        </p:sp>
        <p:sp>
          <p:nvSpPr>
            <p:cNvPr id="36873" name="Text Box 12"/>
            <p:cNvSpPr txBox="1">
              <a:spLocks noChangeArrowheads="1"/>
            </p:cNvSpPr>
            <p:nvPr/>
          </p:nvSpPr>
          <p:spPr bwMode="auto">
            <a:xfrm>
              <a:off x="3434" y="1414"/>
              <a:ext cx="1116" cy="136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3300"/>
                  </a:solidFill>
                </a:rPr>
                <a:t>Block (0, 0)</a:t>
              </a:r>
            </a:p>
          </p:txBody>
        </p:sp>
        <p:sp>
          <p:nvSpPr>
            <p:cNvPr id="36874" name="Text Box 16"/>
            <p:cNvSpPr txBox="1">
              <a:spLocks noChangeArrowheads="1"/>
            </p:cNvSpPr>
            <p:nvPr/>
          </p:nvSpPr>
          <p:spPr bwMode="auto">
            <a:xfrm>
              <a:off x="3459" y="2383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3300"/>
                  </a:solidFill>
                </a:rPr>
                <a:t>Thread (0, 0)</a:t>
              </a:r>
              <a:endParaRPr lang="en-US" altLang="en-US" sz="1000">
                <a:solidFill>
                  <a:srgbClr val="003300"/>
                </a:solidFill>
              </a:endParaRPr>
            </a:p>
          </p:txBody>
        </p:sp>
        <p:sp>
          <p:nvSpPr>
            <p:cNvPr id="36875" name="Text Box 17"/>
            <p:cNvSpPr txBox="1">
              <a:spLocks noChangeArrowheads="1"/>
            </p:cNvSpPr>
            <p:nvPr/>
          </p:nvSpPr>
          <p:spPr bwMode="auto">
            <a:xfrm>
              <a:off x="3459" y="2052"/>
              <a:ext cx="392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3300"/>
                  </a:solidFill>
                </a:rPr>
                <a:t>Registers</a:t>
              </a:r>
              <a:endParaRPr lang="en-US" altLang="en-US" sz="1000">
                <a:solidFill>
                  <a:srgbClr val="003300"/>
                </a:solidFill>
              </a:endParaRPr>
            </a:p>
          </p:txBody>
        </p:sp>
        <p:sp>
          <p:nvSpPr>
            <p:cNvPr id="36876" name="Line 19"/>
            <p:cNvSpPr>
              <a:spLocks noChangeShapeType="1"/>
            </p:cNvSpPr>
            <p:nvPr/>
          </p:nvSpPr>
          <p:spPr bwMode="auto">
            <a:xfrm flipV="1">
              <a:off x="3655" y="2237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Line 21"/>
            <p:cNvSpPr>
              <a:spLocks noChangeShapeType="1"/>
            </p:cNvSpPr>
            <p:nvPr/>
          </p:nvSpPr>
          <p:spPr bwMode="auto">
            <a:xfrm>
              <a:off x="3836" y="2693"/>
              <a:ext cx="0" cy="1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Text Box 26"/>
            <p:cNvSpPr txBox="1">
              <a:spLocks noChangeArrowheads="1"/>
            </p:cNvSpPr>
            <p:nvPr/>
          </p:nvSpPr>
          <p:spPr bwMode="auto">
            <a:xfrm>
              <a:off x="4008" y="2383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3300"/>
                  </a:solidFill>
                </a:rPr>
                <a:t>Thread (1, 0)</a:t>
              </a:r>
              <a:endParaRPr lang="en-US" altLang="en-US" sz="1000">
                <a:solidFill>
                  <a:srgbClr val="003300"/>
                </a:solidFill>
              </a:endParaRPr>
            </a:p>
          </p:txBody>
        </p:sp>
        <p:sp>
          <p:nvSpPr>
            <p:cNvPr id="36879" name="Text Box 27"/>
            <p:cNvSpPr txBox="1">
              <a:spLocks noChangeArrowheads="1"/>
            </p:cNvSpPr>
            <p:nvPr/>
          </p:nvSpPr>
          <p:spPr bwMode="auto">
            <a:xfrm>
              <a:off x="4008" y="2052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3300"/>
                  </a:solidFill>
                </a:rPr>
                <a:t>Registers</a:t>
              </a:r>
              <a:endParaRPr lang="en-US" altLang="en-US" sz="1000">
                <a:solidFill>
                  <a:srgbClr val="003300"/>
                </a:solidFill>
              </a:endParaRPr>
            </a:p>
          </p:txBody>
        </p:sp>
        <p:sp>
          <p:nvSpPr>
            <p:cNvPr id="36880" name="Line 29"/>
            <p:cNvSpPr>
              <a:spLocks noChangeShapeType="1"/>
            </p:cNvSpPr>
            <p:nvPr/>
          </p:nvSpPr>
          <p:spPr bwMode="auto">
            <a:xfrm flipV="1">
              <a:off x="4204" y="2237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Line 31"/>
            <p:cNvSpPr>
              <a:spLocks noChangeShapeType="1"/>
            </p:cNvSpPr>
            <p:nvPr/>
          </p:nvSpPr>
          <p:spPr bwMode="auto">
            <a:xfrm>
              <a:off x="4385" y="2693"/>
              <a:ext cx="0" cy="1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Text Box 35"/>
            <p:cNvSpPr txBox="1">
              <a:spLocks noChangeArrowheads="1"/>
            </p:cNvSpPr>
            <p:nvPr/>
          </p:nvSpPr>
          <p:spPr bwMode="auto">
            <a:xfrm>
              <a:off x="4591" y="1414"/>
              <a:ext cx="1116" cy="136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3300"/>
                  </a:solidFill>
                </a:rPr>
                <a:t>Block (1, 0)</a:t>
              </a:r>
              <a:endParaRPr lang="en-US" altLang="en-US">
                <a:solidFill>
                  <a:srgbClr val="003300"/>
                </a:solidFill>
              </a:endParaRPr>
            </a:p>
          </p:txBody>
        </p:sp>
        <p:sp>
          <p:nvSpPr>
            <p:cNvPr id="36883" name="Text Box 39"/>
            <p:cNvSpPr txBox="1">
              <a:spLocks noChangeArrowheads="1"/>
            </p:cNvSpPr>
            <p:nvPr/>
          </p:nvSpPr>
          <p:spPr bwMode="auto">
            <a:xfrm>
              <a:off x="4616" y="2383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3300"/>
                  </a:solidFill>
                </a:rPr>
                <a:t>Thread (0, 0)</a:t>
              </a:r>
              <a:endParaRPr lang="en-US" altLang="en-US" sz="1000">
                <a:solidFill>
                  <a:srgbClr val="003300"/>
                </a:solidFill>
              </a:endParaRPr>
            </a:p>
          </p:txBody>
        </p:sp>
        <p:sp>
          <p:nvSpPr>
            <p:cNvPr id="36884" name="Text Box 40"/>
            <p:cNvSpPr txBox="1">
              <a:spLocks noChangeArrowheads="1"/>
            </p:cNvSpPr>
            <p:nvPr/>
          </p:nvSpPr>
          <p:spPr bwMode="auto">
            <a:xfrm>
              <a:off x="4616" y="2052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3300"/>
                  </a:solidFill>
                </a:rPr>
                <a:t>Registers</a:t>
              </a:r>
              <a:endParaRPr lang="en-US" altLang="en-US" sz="1000">
                <a:solidFill>
                  <a:srgbClr val="003300"/>
                </a:solidFill>
              </a:endParaRPr>
            </a:p>
          </p:txBody>
        </p:sp>
        <p:sp>
          <p:nvSpPr>
            <p:cNvPr id="36885" name="Line 42"/>
            <p:cNvSpPr>
              <a:spLocks noChangeShapeType="1"/>
            </p:cNvSpPr>
            <p:nvPr/>
          </p:nvSpPr>
          <p:spPr bwMode="auto">
            <a:xfrm flipV="1">
              <a:off x="4812" y="2237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Line 44"/>
            <p:cNvSpPr>
              <a:spLocks noChangeShapeType="1"/>
            </p:cNvSpPr>
            <p:nvPr/>
          </p:nvSpPr>
          <p:spPr bwMode="auto">
            <a:xfrm>
              <a:off x="4993" y="2693"/>
              <a:ext cx="0" cy="1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Text Box 49"/>
            <p:cNvSpPr txBox="1">
              <a:spLocks noChangeArrowheads="1"/>
            </p:cNvSpPr>
            <p:nvPr/>
          </p:nvSpPr>
          <p:spPr bwMode="auto">
            <a:xfrm>
              <a:off x="5165" y="2383"/>
              <a:ext cx="517" cy="30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146304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3300"/>
                  </a:solidFill>
                </a:rPr>
                <a:t>Thread (1, 0)</a:t>
              </a:r>
              <a:endParaRPr lang="en-US" altLang="en-US" sz="1000">
                <a:solidFill>
                  <a:srgbClr val="003300"/>
                </a:solidFill>
              </a:endParaRPr>
            </a:p>
          </p:txBody>
        </p:sp>
        <p:sp>
          <p:nvSpPr>
            <p:cNvPr id="36888" name="Text Box 50"/>
            <p:cNvSpPr txBox="1">
              <a:spLocks noChangeArrowheads="1"/>
            </p:cNvSpPr>
            <p:nvPr/>
          </p:nvSpPr>
          <p:spPr bwMode="auto">
            <a:xfrm>
              <a:off x="5165" y="2052"/>
              <a:ext cx="391" cy="18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3300"/>
                  </a:solidFill>
                </a:rPr>
                <a:t>Registers</a:t>
              </a:r>
              <a:endParaRPr lang="en-US" altLang="en-US" sz="1000">
                <a:solidFill>
                  <a:srgbClr val="003300"/>
                </a:solidFill>
              </a:endParaRPr>
            </a:p>
          </p:txBody>
        </p:sp>
        <p:sp>
          <p:nvSpPr>
            <p:cNvPr id="36889" name="Line 52"/>
            <p:cNvSpPr>
              <a:spLocks noChangeShapeType="1"/>
            </p:cNvSpPr>
            <p:nvPr/>
          </p:nvSpPr>
          <p:spPr bwMode="auto">
            <a:xfrm flipV="1">
              <a:off x="5360" y="2237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Line 54"/>
            <p:cNvSpPr>
              <a:spLocks noChangeShapeType="1"/>
            </p:cNvSpPr>
            <p:nvPr/>
          </p:nvSpPr>
          <p:spPr bwMode="auto">
            <a:xfrm>
              <a:off x="5542" y="2693"/>
              <a:ext cx="0" cy="1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Text Box 58"/>
            <p:cNvSpPr txBox="1">
              <a:spLocks noChangeArrowheads="1"/>
            </p:cNvSpPr>
            <p:nvPr/>
          </p:nvSpPr>
          <p:spPr bwMode="auto">
            <a:xfrm>
              <a:off x="2880" y="2844"/>
              <a:ext cx="355" cy="51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3300"/>
                  </a:solidFill>
                </a:rPr>
                <a:t>Host</a:t>
              </a:r>
            </a:p>
          </p:txBody>
        </p:sp>
        <p:sp>
          <p:nvSpPr>
            <p:cNvPr id="36892" name="Line 60"/>
            <p:cNvSpPr>
              <a:spLocks noChangeShapeType="1"/>
            </p:cNvSpPr>
            <p:nvPr/>
          </p:nvSpPr>
          <p:spPr bwMode="auto">
            <a:xfrm flipV="1">
              <a:off x="3235" y="2978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Line 60"/>
            <p:cNvSpPr>
              <a:spLocks noChangeShapeType="1"/>
            </p:cNvSpPr>
            <p:nvPr/>
          </p:nvSpPr>
          <p:spPr bwMode="auto">
            <a:xfrm flipV="1">
              <a:off x="3235" y="3264"/>
              <a:ext cx="1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6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CUDA Device Memory Management API functions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981200"/>
            <a:ext cx="4343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ea typeface="+mn-ea"/>
                <a:cs typeface="+mn-cs"/>
              </a:rPr>
              <a:t>cudaMalloc</a:t>
            </a:r>
            <a:r>
              <a:rPr lang="en-US" sz="2400" dirty="0" smtClean="0">
                <a:ea typeface="+mn-ea"/>
                <a:cs typeface="+mn-cs"/>
              </a:rPr>
              <a:t>()</a:t>
            </a:r>
          </a:p>
          <a:p>
            <a:pPr lvl="1" eaLnBrk="1" hangingPunct="1">
              <a:defRPr/>
            </a:pPr>
            <a:r>
              <a:rPr lang="en-US" sz="2000" dirty="0" smtClean="0">
                <a:ea typeface="ＭＳ Ｐゴシック" charset="0"/>
              </a:rPr>
              <a:t>Allocates object in the device </a:t>
            </a:r>
            <a:r>
              <a:rPr lang="en-US" sz="20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</a:rPr>
              <a:t>global memory</a:t>
            </a:r>
          </a:p>
          <a:p>
            <a:pPr lvl="1" eaLnBrk="1" hangingPunct="1">
              <a:defRPr/>
            </a:pPr>
            <a:r>
              <a:rPr lang="en-US" sz="2000" dirty="0" smtClean="0">
                <a:ea typeface="ＭＳ Ｐゴシック" charset="0"/>
              </a:rPr>
              <a:t>Two parameters</a:t>
            </a:r>
          </a:p>
          <a:p>
            <a:pPr lvl="2" eaLnBrk="1" hangingPunct="1">
              <a:defRPr/>
            </a:pPr>
            <a:r>
              <a:rPr lang="en-US" sz="1800" b="1" dirty="0" smtClean="0">
                <a:ea typeface="ＭＳ Ｐゴシック" charset="0"/>
              </a:rPr>
              <a:t>Address of a pointe</a:t>
            </a:r>
            <a:r>
              <a:rPr lang="en-US" sz="1800" dirty="0" smtClean="0">
                <a:ea typeface="ＭＳ Ｐゴシック" charset="0"/>
              </a:rPr>
              <a:t>r to the allocated object</a:t>
            </a:r>
          </a:p>
          <a:p>
            <a:pPr lvl="2" eaLnBrk="1" hangingPunct="1">
              <a:defRPr/>
            </a:pPr>
            <a:r>
              <a:rPr lang="en-US" sz="1800" b="1" dirty="0" smtClean="0">
                <a:ea typeface="ＭＳ Ｐゴシック" charset="0"/>
              </a:rPr>
              <a:t>Size of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 err="1" smtClean="0">
                <a:ea typeface="ＭＳ Ｐゴシック" charset="0"/>
              </a:rPr>
              <a:t>of</a:t>
            </a:r>
            <a:r>
              <a:rPr lang="en-US" sz="1800" dirty="0" smtClean="0">
                <a:ea typeface="ＭＳ Ｐゴシック" charset="0"/>
              </a:rPr>
              <a:t> allocated object in terms of bytes</a:t>
            </a:r>
          </a:p>
          <a:p>
            <a:pPr eaLnBrk="1" hangingPunct="1">
              <a:defRPr/>
            </a:pPr>
            <a:r>
              <a:rPr lang="en-US" sz="2400" dirty="0" err="1" smtClean="0">
                <a:ea typeface="+mn-ea"/>
                <a:cs typeface="+mn-cs"/>
              </a:rPr>
              <a:t>cudaFree</a:t>
            </a:r>
            <a:r>
              <a:rPr lang="en-US" sz="2400" dirty="0" smtClean="0">
                <a:ea typeface="+mn-ea"/>
                <a:cs typeface="+mn-cs"/>
              </a:rPr>
              <a:t>()</a:t>
            </a:r>
          </a:p>
          <a:p>
            <a:pPr lvl="1" eaLnBrk="1" hangingPunct="1">
              <a:defRPr/>
            </a:pPr>
            <a:r>
              <a:rPr lang="en-US" sz="2000" dirty="0" smtClean="0">
                <a:ea typeface="ＭＳ Ｐゴシック" charset="0"/>
              </a:rPr>
              <a:t>Frees object from device global memory</a:t>
            </a:r>
          </a:p>
          <a:p>
            <a:pPr lvl="2" eaLnBrk="1" hangingPunct="1">
              <a:defRPr/>
            </a:pPr>
            <a:r>
              <a:rPr lang="en-US" sz="1800" b="1" dirty="0" smtClean="0">
                <a:ea typeface="ＭＳ Ｐゴシック" charset="0"/>
              </a:rPr>
              <a:t>Pointer </a:t>
            </a:r>
            <a:r>
              <a:rPr lang="en-US" sz="1800" dirty="0" smtClean="0">
                <a:ea typeface="ＭＳ Ｐゴシック" charset="0"/>
              </a:rPr>
              <a:t>to freed object</a:t>
            </a:r>
          </a:p>
        </p:txBody>
      </p:sp>
      <p:sp>
        <p:nvSpPr>
          <p:cNvPr id="36868" name="Line 54"/>
          <p:cNvSpPr>
            <a:spLocks noChangeShapeType="1"/>
          </p:cNvSpPr>
          <p:nvPr/>
        </p:nvSpPr>
        <p:spPr bwMode="auto">
          <a:xfrm>
            <a:off x="2895600" y="2971800"/>
            <a:ext cx="2438400" cy="20574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3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1DB7560-DA0D-4756-AC2D-20A0FE7CE394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6870" name="Footer Placeholder 3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/>
              <a:t>© David Kirk/NVIDIA and Wen-mei W. Hwu, 2007-2016 ECE408/CS483, University of Illinois, Urbana-Champaign</a:t>
            </a:r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58"/>
          <p:cNvSpPr>
            <a:spLocks noChangeAspect="1" noChangeArrowheads="1"/>
          </p:cNvSpPr>
          <p:nvPr/>
        </p:nvSpPr>
        <p:spPr bwMode="auto">
          <a:xfrm>
            <a:off x="5257800" y="152400"/>
            <a:ext cx="3716338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0" name="Text Box 88"/>
          <p:cNvSpPr txBox="1">
            <a:spLocks noChangeArrowheads="1"/>
          </p:cNvSpPr>
          <p:nvPr/>
        </p:nvSpPr>
        <p:spPr bwMode="auto">
          <a:xfrm>
            <a:off x="4530725" y="5029200"/>
            <a:ext cx="533400" cy="1066800"/>
          </a:xfrm>
          <a:prstGeom prst="rect">
            <a:avLst/>
          </a:prstGeom>
          <a:solidFill>
            <a:srgbClr val="99CC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3300"/>
                </a:solidFill>
              </a:rPr>
              <a:t>Host</a:t>
            </a:r>
          </a:p>
        </p:txBody>
      </p:sp>
      <p:sp>
        <p:nvSpPr>
          <p:cNvPr id="37891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Host-Device Data Transfer API functions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4800600" cy="4572000"/>
          </a:xfrm>
        </p:spPr>
        <p:txBody>
          <a:bodyPr/>
          <a:lstStyle/>
          <a:p>
            <a:pPr eaLnBrk="1" hangingPunct="1"/>
            <a:r>
              <a:rPr lang="en-US" altLang="en-US" sz="2400" dirty="0" err="1" smtClean="0">
                <a:cs typeface="Times New Roman" panose="02020603050405020304" pitchFamily="18" charset="0"/>
              </a:rPr>
              <a:t>cudaMemcpy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()</a:t>
            </a:r>
          </a:p>
          <a:p>
            <a:pPr lvl="1" eaLnBrk="1" hangingPunct="1"/>
            <a:r>
              <a:rPr lang="en-US" altLang="en-US" dirty="0" smtClean="0">
                <a:cs typeface="Times New Roman" panose="02020603050405020304" pitchFamily="18" charset="0"/>
              </a:rPr>
              <a:t>memory data transfer</a:t>
            </a:r>
          </a:p>
          <a:p>
            <a:pPr lvl="1" eaLnBrk="1" hangingPunct="1"/>
            <a:r>
              <a:rPr lang="en-US" altLang="en-US" dirty="0" smtClean="0">
                <a:cs typeface="Times New Roman" panose="02020603050405020304" pitchFamily="18" charset="0"/>
              </a:rPr>
              <a:t>Requires four parameters</a:t>
            </a:r>
          </a:p>
          <a:p>
            <a:pPr lvl="2" eaLnBrk="1" hangingPunct="1"/>
            <a:r>
              <a:rPr lang="en-US" altLang="en-US" dirty="0" smtClean="0">
                <a:cs typeface="Times New Roman" panose="02020603050405020304" pitchFamily="18" charset="0"/>
              </a:rPr>
              <a:t>Pointer to destination </a:t>
            </a:r>
          </a:p>
          <a:p>
            <a:pPr lvl="2" eaLnBrk="1" hangingPunct="1"/>
            <a:r>
              <a:rPr lang="en-US" altLang="en-US" dirty="0" smtClean="0">
                <a:cs typeface="Times New Roman" panose="02020603050405020304" pitchFamily="18" charset="0"/>
              </a:rPr>
              <a:t>Pointer to source</a:t>
            </a:r>
          </a:p>
          <a:p>
            <a:pPr lvl="2" eaLnBrk="1" hangingPunct="1"/>
            <a:r>
              <a:rPr lang="en-US" altLang="en-US" dirty="0" smtClean="0">
                <a:cs typeface="Times New Roman" panose="02020603050405020304" pitchFamily="18" charset="0"/>
              </a:rPr>
              <a:t>Number of bytes copied</a:t>
            </a:r>
          </a:p>
          <a:p>
            <a:pPr lvl="2" eaLnBrk="1" hangingPunct="1"/>
            <a:r>
              <a:rPr lang="en-US" altLang="en-US" dirty="0" smtClean="0">
                <a:cs typeface="Times New Roman" panose="02020603050405020304" pitchFamily="18" charset="0"/>
              </a:rPr>
              <a:t>Type/Direction of transfer</a:t>
            </a:r>
          </a:p>
          <a:p>
            <a:pPr lvl="2" eaLnBrk="1" hangingPunct="1"/>
            <a:endParaRPr lang="en-US" altLang="en-US" sz="1800" dirty="0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dirty="0" smtClean="0">
                <a:cs typeface="Times New Roman" panose="02020603050405020304" pitchFamily="18" charset="0"/>
              </a:rPr>
              <a:t>Transfer to device is synchronous</a:t>
            </a:r>
          </a:p>
        </p:txBody>
      </p:sp>
      <p:sp>
        <p:nvSpPr>
          <p:cNvPr id="37893" name="Text Box 57"/>
          <p:cNvSpPr txBox="1">
            <a:spLocks noChangeArrowheads="1"/>
          </p:cNvSpPr>
          <p:nvPr/>
        </p:nvSpPr>
        <p:spPr bwMode="auto">
          <a:xfrm>
            <a:off x="5216525" y="1985963"/>
            <a:ext cx="3775075" cy="4110037"/>
          </a:xfrm>
          <a:prstGeom prst="rect">
            <a:avLst/>
          </a:prstGeom>
          <a:solidFill>
            <a:srgbClr val="99CCFF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3300"/>
                </a:solidFill>
              </a:rPr>
              <a:t>(Device) Grid</a:t>
            </a:r>
          </a:p>
        </p:txBody>
      </p:sp>
      <p:sp>
        <p:nvSpPr>
          <p:cNvPr id="37894" name="Text Box 60"/>
          <p:cNvSpPr txBox="1">
            <a:spLocks noChangeArrowheads="1"/>
          </p:cNvSpPr>
          <p:nvPr/>
        </p:nvSpPr>
        <p:spPr bwMode="auto">
          <a:xfrm>
            <a:off x="5368925" y="4953000"/>
            <a:ext cx="3505200" cy="425450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3300"/>
                </a:solidFill>
              </a:rPr>
              <a:t>Global</a:t>
            </a:r>
          </a:p>
          <a:p>
            <a:pPr eaLnBrk="1" hangingPunct="1"/>
            <a:r>
              <a:rPr lang="en-US" altLang="en-US" sz="1000" b="1">
                <a:solidFill>
                  <a:srgbClr val="003300"/>
                </a:solidFill>
              </a:rPr>
              <a:t>Memory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7895" name="Text Box 61"/>
          <p:cNvSpPr txBox="1">
            <a:spLocks noChangeArrowheads="1"/>
          </p:cNvSpPr>
          <p:nvPr/>
        </p:nvSpPr>
        <p:spPr bwMode="auto">
          <a:xfrm>
            <a:off x="5292725" y="2479675"/>
            <a:ext cx="1812925" cy="2244725"/>
          </a:xfrm>
          <a:prstGeom prst="rect">
            <a:avLst/>
          </a:prstGeom>
          <a:solidFill>
            <a:srgbClr val="FFCC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3300"/>
                </a:solidFill>
              </a:rPr>
              <a:t>Block (0, 0)</a:t>
            </a:r>
          </a:p>
        </p:txBody>
      </p:sp>
      <p:sp>
        <p:nvSpPr>
          <p:cNvPr id="37896" name="Text Box 63"/>
          <p:cNvSpPr txBox="1">
            <a:spLocks noChangeArrowheads="1"/>
          </p:cNvSpPr>
          <p:nvPr/>
        </p:nvSpPr>
        <p:spPr bwMode="auto">
          <a:xfrm>
            <a:off x="5373688" y="4017963"/>
            <a:ext cx="820737" cy="487362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46304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3300"/>
                </a:solidFill>
              </a:rPr>
              <a:t>Thread (0, 0)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7897" name="Text Box 64"/>
          <p:cNvSpPr txBox="1">
            <a:spLocks noChangeArrowheads="1"/>
          </p:cNvSpPr>
          <p:nvPr/>
        </p:nvSpPr>
        <p:spPr bwMode="auto">
          <a:xfrm>
            <a:off x="5373688" y="3492500"/>
            <a:ext cx="622300" cy="298450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3300"/>
                </a:solidFill>
              </a:rPr>
              <a:t>Registers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7898" name="Line 66"/>
          <p:cNvSpPr>
            <a:spLocks noChangeShapeType="1"/>
          </p:cNvSpPr>
          <p:nvPr/>
        </p:nvSpPr>
        <p:spPr bwMode="auto">
          <a:xfrm flipV="1">
            <a:off x="5684838" y="3786188"/>
            <a:ext cx="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67"/>
          <p:cNvSpPr>
            <a:spLocks noChangeShapeType="1"/>
          </p:cNvSpPr>
          <p:nvPr/>
        </p:nvSpPr>
        <p:spPr bwMode="auto">
          <a:xfrm>
            <a:off x="5673725" y="4495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Text Box 69"/>
          <p:cNvSpPr txBox="1">
            <a:spLocks noChangeArrowheads="1"/>
          </p:cNvSpPr>
          <p:nvPr/>
        </p:nvSpPr>
        <p:spPr bwMode="auto">
          <a:xfrm>
            <a:off x="6245225" y="4017963"/>
            <a:ext cx="820738" cy="487362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46304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3300"/>
                </a:solidFill>
              </a:rPr>
              <a:t>Thread (1, 0)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7901" name="Text Box 70"/>
          <p:cNvSpPr txBox="1">
            <a:spLocks noChangeArrowheads="1"/>
          </p:cNvSpPr>
          <p:nvPr/>
        </p:nvSpPr>
        <p:spPr bwMode="auto">
          <a:xfrm>
            <a:off x="6245225" y="3492500"/>
            <a:ext cx="620713" cy="298450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3300"/>
                </a:solidFill>
              </a:rPr>
              <a:t>Registers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7902" name="Line 71"/>
          <p:cNvSpPr>
            <a:spLocks noChangeShapeType="1"/>
          </p:cNvSpPr>
          <p:nvPr/>
        </p:nvSpPr>
        <p:spPr bwMode="auto">
          <a:xfrm flipV="1">
            <a:off x="6962775" y="3340100"/>
            <a:ext cx="3175" cy="668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Line 72"/>
          <p:cNvSpPr>
            <a:spLocks noChangeShapeType="1"/>
          </p:cNvSpPr>
          <p:nvPr/>
        </p:nvSpPr>
        <p:spPr bwMode="auto">
          <a:xfrm flipV="1">
            <a:off x="6556375" y="3786188"/>
            <a:ext cx="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73"/>
          <p:cNvSpPr>
            <a:spLocks noChangeShapeType="1"/>
          </p:cNvSpPr>
          <p:nvPr/>
        </p:nvSpPr>
        <p:spPr bwMode="auto">
          <a:xfrm>
            <a:off x="6588125" y="4495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Text Box 74"/>
          <p:cNvSpPr txBox="1">
            <a:spLocks noChangeArrowheads="1"/>
          </p:cNvSpPr>
          <p:nvPr/>
        </p:nvSpPr>
        <p:spPr bwMode="auto">
          <a:xfrm>
            <a:off x="7197725" y="2479675"/>
            <a:ext cx="1744663" cy="2244725"/>
          </a:xfrm>
          <a:prstGeom prst="rect">
            <a:avLst/>
          </a:prstGeom>
          <a:solidFill>
            <a:srgbClr val="FFCC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3300"/>
                </a:solidFill>
              </a:rPr>
              <a:t>Block (1, 0)</a:t>
            </a:r>
            <a:endParaRPr lang="en-US" altLang="en-US">
              <a:solidFill>
                <a:srgbClr val="003300"/>
              </a:solidFill>
            </a:endParaRPr>
          </a:p>
        </p:txBody>
      </p:sp>
      <p:sp>
        <p:nvSpPr>
          <p:cNvPr id="37906" name="Text Box 76"/>
          <p:cNvSpPr txBox="1">
            <a:spLocks noChangeArrowheads="1"/>
          </p:cNvSpPr>
          <p:nvPr/>
        </p:nvSpPr>
        <p:spPr bwMode="auto">
          <a:xfrm>
            <a:off x="7210425" y="4017963"/>
            <a:ext cx="820738" cy="487362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46304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3300"/>
                </a:solidFill>
              </a:rPr>
              <a:t>Thread (0, 0)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7907" name="Text Box 77"/>
          <p:cNvSpPr txBox="1">
            <a:spLocks noChangeArrowheads="1"/>
          </p:cNvSpPr>
          <p:nvPr/>
        </p:nvSpPr>
        <p:spPr bwMode="auto">
          <a:xfrm>
            <a:off x="7210425" y="3492500"/>
            <a:ext cx="620713" cy="298450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3300"/>
                </a:solidFill>
              </a:rPr>
              <a:t>Registers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7908" name="Line 79"/>
          <p:cNvSpPr>
            <a:spLocks noChangeShapeType="1"/>
          </p:cNvSpPr>
          <p:nvPr/>
        </p:nvSpPr>
        <p:spPr bwMode="auto">
          <a:xfrm flipV="1">
            <a:off x="7521575" y="3786188"/>
            <a:ext cx="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80"/>
          <p:cNvSpPr>
            <a:spLocks noChangeShapeType="1"/>
          </p:cNvSpPr>
          <p:nvPr/>
        </p:nvSpPr>
        <p:spPr bwMode="auto">
          <a:xfrm>
            <a:off x="7502525" y="4495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Text Box 82"/>
          <p:cNvSpPr txBox="1">
            <a:spLocks noChangeArrowheads="1"/>
          </p:cNvSpPr>
          <p:nvPr/>
        </p:nvSpPr>
        <p:spPr bwMode="auto">
          <a:xfrm>
            <a:off x="8081963" y="4017963"/>
            <a:ext cx="820737" cy="487362"/>
          </a:xfrm>
          <a:prstGeom prst="rect">
            <a:avLst/>
          </a:prstGeom>
          <a:solidFill>
            <a:srgbClr val="99FF6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146304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3300"/>
                </a:solidFill>
              </a:rPr>
              <a:t>Thread (1, 0)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7911" name="Text Box 83"/>
          <p:cNvSpPr txBox="1">
            <a:spLocks noChangeArrowheads="1"/>
          </p:cNvSpPr>
          <p:nvPr/>
        </p:nvSpPr>
        <p:spPr bwMode="auto">
          <a:xfrm>
            <a:off x="8081963" y="3492500"/>
            <a:ext cx="620712" cy="298450"/>
          </a:xfrm>
          <a:prstGeom prst="rect">
            <a:avLst/>
          </a:prstGeom>
          <a:solidFill>
            <a:srgbClr val="FF660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3300"/>
                </a:solidFill>
              </a:rPr>
              <a:t>Registers</a:t>
            </a:r>
            <a:endParaRPr lang="en-US" altLang="en-US" sz="1000">
              <a:solidFill>
                <a:srgbClr val="003300"/>
              </a:solidFill>
            </a:endParaRPr>
          </a:p>
        </p:txBody>
      </p:sp>
      <p:sp>
        <p:nvSpPr>
          <p:cNvPr id="37912" name="Line 85"/>
          <p:cNvSpPr>
            <a:spLocks noChangeShapeType="1"/>
          </p:cNvSpPr>
          <p:nvPr/>
        </p:nvSpPr>
        <p:spPr bwMode="auto">
          <a:xfrm flipV="1">
            <a:off x="8391525" y="3786188"/>
            <a:ext cx="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Line 86"/>
          <p:cNvSpPr>
            <a:spLocks noChangeShapeType="1"/>
          </p:cNvSpPr>
          <p:nvPr/>
        </p:nvSpPr>
        <p:spPr bwMode="auto">
          <a:xfrm>
            <a:off x="8340725" y="4495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Line 89"/>
          <p:cNvSpPr>
            <a:spLocks noChangeShapeType="1"/>
          </p:cNvSpPr>
          <p:nvPr/>
        </p:nvSpPr>
        <p:spPr bwMode="auto">
          <a:xfrm flipV="1">
            <a:off x="5064125" y="5181600"/>
            <a:ext cx="315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AutoShape 54"/>
          <p:cNvSpPr>
            <a:spLocks noChangeArrowheads="1"/>
          </p:cNvSpPr>
          <p:nvPr/>
        </p:nvSpPr>
        <p:spPr bwMode="auto">
          <a:xfrm>
            <a:off x="4724400" y="4572000"/>
            <a:ext cx="1219200" cy="1219200"/>
          </a:xfrm>
          <a:prstGeom prst="flowChartConnector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16" name="Slide Number Placeholder 3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8CE4D25-B7F2-445E-910C-084AC18E028C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7917" name="Footer Placeholder 4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/>
              <a:t>© David Kirk/NVIDIA and Wen-mei W. Hwu, 2007-2016 ECE408/CS483, University of Illinois, Urbana-Champaign</a:t>
            </a:r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9DF1A05-36B3-4916-9570-E6C0DD3A96C9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/>
              <a:t>© David Kirk/NVIDIA and Wen-mei W. Hwu, 2007-2016 ECE408/CS483, University of Illinois, Urbana-Champaign</a:t>
            </a:r>
            <a:endParaRPr lang="en-US" altLang="en-US" sz="1200"/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533400" y="0"/>
            <a:ext cx="8382000" cy="590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void vecAdd(float* A, float* B, float* C, int n)</a:t>
            </a: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int size = n * sizeof(float); </a:t>
            </a: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float* A_d, B_d, C_d;</a:t>
            </a:r>
          </a:p>
          <a:p>
            <a:pPr eaLnBrk="1" hangingPunct="1"/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1. // Transfer A and B to device memory </a:t>
            </a: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cudaMalloc((void **) &amp;A_d, size);</a:t>
            </a: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cudaMemcpy(A_d, A, size, cudaMemcpyHostToDevice);</a:t>
            </a:r>
          </a:p>
          <a:p>
            <a:pPr eaLnBrk="1" hangingPunct="1"/>
            <a:r>
              <a:rPr lang="en-US" alt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cudaMalloc((void **) &amp;B_d, size);</a:t>
            </a:r>
          </a:p>
          <a:p>
            <a:pPr eaLnBrk="1" hangingPunct="1"/>
            <a:r>
              <a:rPr lang="en-US" alt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    cudaMemcpy(B_d, B, size, cudaMemcpyHostToDevice);</a:t>
            </a:r>
          </a:p>
          <a:p>
            <a:pPr eaLnBrk="1" hangingPunct="1"/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// Allocate device memory for</a:t>
            </a: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cudaMalloc((void **) &amp;C_d, size);</a:t>
            </a:r>
          </a:p>
          <a:p>
            <a:pPr eaLnBrk="1" hangingPunct="1"/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2. // Kernel invocation code – to be shown later</a:t>
            </a: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 …</a:t>
            </a: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3. // Transfer C from device to host</a:t>
            </a: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cudaMemcpy(C, C_d, size, cudaMemcpyDeviceToHost);</a:t>
            </a:r>
            <a:endParaRPr lang="en-US" altLang="en-US" sz="18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// Free device memory for A, B, C</a:t>
            </a: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    cudaFree(A_d); cudaFree(B_d); cudaFree (C_d);</a:t>
            </a:r>
          </a:p>
          <a:p>
            <a:pPr eaLnBrk="1" hangingPunct="1"/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C57F9B7-C620-4DB4-A604-2EF9CE832124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0962" name="Footer Placeholder 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/>
              <a:t>© David Kirk/NVIDIA and Wen-mei W. Hwu, 2007-2016 ECE408/CS483, University of Illinois, Urbana-Champaign</a:t>
            </a:r>
            <a:endParaRPr lang="en-US" altLang="en-US" sz="1200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532813" cy="53340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// Compute vector sum C = A+B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// Each thread performs one pair-wise addition</a:t>
            </a:r>
          </a:p>
          <a:p>
            <a:pPr eaLnBrk="1" hangingPunct="1">
              <a:buFontTx/>
              <a:buNone/>
            </a:pPr>
            <a:r>
              <a:rPr lang="en-US" altLang="en-US" sz="2000" b="1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__global__</a:t>
            </a:r>
          </a:p>
          <a:p>
            <a:pPr eaLnBrk="1" hangingPunct="1">
              <a:buFontTx/>
              <a:buNone/>
            </a:pPr>
            <a:r>
              <a:rPr lang="en-US" altLang="en-US" sz="1800" b="1" dirty="0" smtClean="0">
                <a:latin typeface="Courier New" panose="02070309020205020404" pitchFamily="49" charset="0"/>
              </a:rPr>
              <a:t>void 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vecAddKernel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(float* 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A_d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, float* 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B_d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, float* 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C_d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, 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 n)</a:t>
            </a:r>
          </a:p>
          <a:p>
            <a:pPr eaLnBrk="1" hangingPunct="1">
              <a:buFontTx/>
              <a:buNone/>
            </a:pPr>
            <a:r>
              <a:rPr lang="en-US" altLang="en-US" sz="1800" b="1" dirty="0" smtClean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 i =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threadIdx.x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 +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blockDim.x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 *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blockIdx.x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altLang="en-US" sz="1800" b="1" dirty="0" smtClean="0">
                <a:latin typeface="Courier New" panose="02070309020205020404" pitchFamily="49" charset="0"/>
              </a:rPr>
              <a:t>    if(i&lt;n) 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C_d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[i] = 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A_d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[i] + 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B_d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[i];</a:t>
            </a:r>
          </a:p>
          <a:p>
            <a:pPr eaLnBrk="1" hangingPunct="1">
              <a:buFontTx/>
              <a:buNone/>
            </a:pPr>
            <a:r>
              <a:rPr lang="en-US" altLang="en-US" sz="1800" b="1" dirty="0" smtClean="0">
                <a:latin typeface="Courier New" panose="02070309020205020404" pitchFamily="49" charset="0"/>
              </a:rPr>
              <a:t>}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/>
            </a:r>
            <a:br>
              <a:rPr lang="en-US" altLang="en-US" sz="2000" b="1" dirty="0" smtClean="0">
                <a:latin typeface="Courier New" panose="02070309020205020404" pitchFamily="49" charset="0"/>
              </a:rPr>
            </a:br>
            <a:endParaRPr lang="en-US" altLang="en-US" sz="800" b="1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1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altLang="en-US" sz="2000" b="1" dirty="0" err="1" smtClean="0">
                <a:latin typeface="Courier New" panose="02070309020205020404" pitchFamily="49" charset="0"/>
              </a:rPr>
              <a:t>vectAdd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(float* A, float* B, float* C, </a:t>
            </a:r>
            <a:r>
              <a:rPr lang="en-US" altLang="en-US" sz="2000" b="1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n)</a:t>
            </a:r>
          </a:p>
          <a:p>
            <a:pPr eaLnBrk="1" hangingPunct="1">
              <a:buFontTx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</a:rPr>
              <a:t>		 </a:t>
            </a:r>
            <a:r>
              <a:rPr lang="en-US" altLang="en-US" sz="1800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// </a:t>
            </a:r>
            <a:r>
              <a:rPr lang="en-US" altLang="en-US" sz="1800" dirty="0" err="1" smtClean="0">
                <a:solidFill>
                  <a:schemeClr val="bg2"/>
                </a:solidFill>
                <a:latin typeface="Courier New" panose="02070309020205020404" pitchFamily="49" charset="0"/>
              </a:rPr>
              <a:t>A_d</a:t>
            </a:r>
            <a:r>
              <a:rPr lang="en-US" altLang="en-US" sz="1800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800" dirty="0" err="1" smtClean="0">
                <a:solidFill>
                  <a:schemeClr val="bg2"/>
                </a:solidFill>
                <a:latin typeface="Courier New" panose="02070309020205020404" pitchFamily="49" charset="0"/>
              </a:rPr>
              <a:t>B_d</a:t>
            </a:r>
            <a:r>
              <a:rPr lang="en-US" altLang="en-US" sz="1800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800" dirty="0" err="1" smtClean="0">
                <a:solidFill>
                  <a:schemeClr val="bg2"/>
                </a:solidFill>
                <a:latin typeface="Courier New" panose="02070309020205020404" pitchFamily="49" charset="0"/>
              </a:rPr>
              <a:t>C_d</a:t>
            </a:r>
            <a:r>
              <a:rPr lang="en-US" altLang="en-US" sz="1800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 allocations and copies omitted</a:t>
            </a:r>
          </a:p>
          <a:p>
            <a:pPr eaLnBrk="1" hangingPunct="1">
              <a:buFontTx/>
              <a:buNone/>
            </a:pPr>
            <a:r>
              <a:rPr lang="en-US" altLang="en-US" sz="18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// Run ceil(n/256) blocks of 256 threads each</a:t>
            </a:r>
          </a:p>
          <a:p>
            <a:pPr eaLnBrk="1" hangingPunct="1"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vecAddKernel</a:t>
            </a:r>
            <a:r>
              <a:rPr lang="en-US" alt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&lt;&lt;&lt;ceil(n/256.0), 256&gt;&gt;&gt;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(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A_d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, 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B_d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, 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C_d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, n);</a:t>
            </a:r>
          </a:p>
          <a:p>
            <a:pPr eaLnBrk="1" hangingPunct="1">
              <a:buFontTx/>
              <a:buNone/>
            </a:pPr>
            <a:r>
              <a:rPr lang="en-US" altLang="en-US" sz="2000" b="1" dirty="0" smtClean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Vector Addition Kernel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381000" y="2286000"/>
            <a:ext cx="1828800" cy="527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219200" y="2590800"/>
            <a:ext cx="7467600" cy="527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2209800" y="3429000"/>
            <a:ext cx="6035675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1544" name="Rectangle 8"/>
          <p:cNvSpPr>
            <a:spLocks noChangeArrowheads="1"/>
          </p:cNvSpPr>
          <p:nvPr/>
        </p:nvSpPr>
        <p:spPr bwMode="auto">
          <a:xfrm>
            <a:off x="1066800" y="3733800"/>
            <a:ext cx="4419600" cy="447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6905625" y="1143000"/>
            <a:ext cx="1781175" cy="461963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/>
              <a:t>Device Code</a:t>
            </a:r>
          </a:p>
        </p:txBody>
      </p:sp>
      <p:sp>
        <p:nvSpPr>
          <p:cNvPr id="40970" name="Rectangle 2"/>
          <p:cNvSpPr>
            <a:spLocks noChangeArrowheads="1"/>
          </p:cNvSpPr>
          <p:nvPr/>
        </p:nvSpPr>
        <p:spPr bwMode="auto">
          <a:xfrm>
            <a:off x="0" y="1600200"/>
            <a:ext cx="8686800" cy="2971800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321541" grpId="1" animBg="1"/>
      <p:bldP spid="321542" grpId="0" animBg="1"/>
      <p:bldP spid="321542" grpId="1" animBg="1"/>
      <p:bldP spid="321543" grpId="0" animBg="1"/>
      <p:bldP spid="321543" grpId="1" animBg="1"/>
      <p:bldP spid="321544" grpId="0" animBg="1"/>
      <p:bldP spid="32154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/>
              <a:t>© David Kirk/NVIDIA and Wen-mei W. Hwu, 2007-2016 ECE408/CS483, University of Illinois, Urbana-Champaign</a:t>
            </a:r>
            <a:endParaRPr lang="en-US" altLang="en-US" sz="120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Vector Addition Kernel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610600" cy="53340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// Compute vector sum C = A+B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// Each thread performs one pair-wise addition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__global__</a:t>
            </a:r>
            <a:endParaRPr lang="en-US" altLang="en-US" sz="2000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void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vecAddkernel</a:t>
            </a:r>
            <a:r>
              <a:rPr lang="en-US" altLang="en-US" sz="1800" dirty="0" smtClean="0">
                <a:latin typeface="Courier New" panose="02070309020205020404" pitchFamily="49" charset="0"/>
              </a:rPr>
              <a:t>(float*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A_d</a:t>
            </a:r>
            <a:r>
              <a:rPr lang="en-US" altLang="en-US" sz="1800" dirty="0" smtClean="0">
                <a:latin typeface="Courier New" panose="02070309020205020404" pitchFamily="49" charset="0"/>
              </a:rPr>
              <a:t>, float*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B_d</a:t>
            </a:r>
            <a:r>
              <a:rPr lang="en-US" altLang="en-US" sz="1800" dirty="0" smtClean="0">
                <a:latin typeface="Courier New" panose="02070309020205020404" pitchFamily="49" charset="0"/>
              </a:rPr>
              <a:t>, float*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C_d</a:t>
            </a:r>
            <a:r>
              <a:rPr lang="en-US" altLang="en-US" sz="1800" dirty="0" smtClean="0">
                <a:latin typeface="Courier New" panose="02070309020205020404" pitchFamily="49" charset="0"/>
              </a:rPr>
              <a:t>,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n)</a:t>
            </a:r>
          </a:p>
          <a:p>
            <a:pPr eaLnBrk="1" hangingPunct="1"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i = </a:t>
            </a:r>
            <a:r>
              <a:rPr lang="en-US" altLang="en-US" sz="18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threadIdx.x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+ </a:t>
            </a:r>
            <a:r>
              <a:rPr lang="en-US" altLang="en-US" sz="18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blockDim.x</a:t>
            </a:r>
            <a:r>
              <a:rPr lang="en-US" altLang="en-US" sz="1800" dirty="0" smtClean="0">
                <a:latin typeface="Courier New" panose="02070309020205020404" pitchFamily="49" charset="0"/>
              </a:rPr>
              <a:t> * </a:t>
            </a:r>
            <a:r>
              <a:rPr lang="en-US" altLang="en-US" sz="1800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blockIdx.x</a:t>
            </a:r>
            <a:r>
              <a:rPr lang="en-US" altLang="en-US" sz="1800" dirty="0" smtClean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    if(i&lt;n)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C_d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[i] =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A_d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[i] + </a:t>
            </a:r>
            <a:r>
              <a:rPr lang="en-US" altLang="en-US" sz="1800" dirty="0" err="1" smtClean="0">
                <a:latin typeface="Courier New" panose="02070309020205020404" pitchFamily="49" charset="0"/>
              </a:rPr>
              <a:t>B_d</a:t>
            </a:r>
            <a:r>
              <a:rPr lang="en-US" altLang="en-US" sz="1800" dirty="0" smtClean="0">
                <a:latin typeface="Courier New" panose="02070309020205020404" pitchFamily="49" charset="0"/>
              </a:rPr>
              <a:t>[i];</a:t>
            </a:r>
          </a:p>
          <a:p>
            <a:pPr eaLnBrk="1" hangingPunct="1"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}</a:t>
            </a:r>
            <a:r>
              <a:rPr lang="en-US" altLang="en-US" sz="2000" dirty="0" smtClean="0">
                <a:latin typeface="Courier New" panose="02070309020205020404" pitchFamily="49" charset="0"/>
              </a:rPr>
              <a:t/>
            </a:r>
            <a:br>
              <a:rPr lang="en-US" altLang="en-US" sz="2000" dirty="0" smtClean="0">
                <a:latin typeface="Courier New" panose="02070309020205020404" pitchFamily="49" charset="0"/>
              </a:rPr>
            </a:br>
            <a:endParaRPr lang="en-US" altLang="en-US" sz="800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en-US" sz="1800" b="1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vecAdd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(float* A, float* B, float* C, 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int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 n)</a:t>
            </a:r>
          </a:p>
          <a:p>
            <a:pPr eaLnBrk="1" hangingPunct="1">
              <a:buFontTx/>
              <a:buNone/>
            </a:pPr>
            <a:r>
              <a:rPr lang="en-US" altLang="en-US" sz="1800" b="1" dirty="0" smtClean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altLang="en-US" sz="18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// </a:t>
            </a:r>
            <a:r>
              <a:rPr lang="en-US" altLang="en-US" sz="1800" dirty="0" err="1" smtClean="0">
                <a:solidFill>
                  <a:schemeClr val="bg2"/>
                </a:solidFill>
                <a:latin typeface="Courier New" panose="02070309020205020404" pitchFamily="49" charset="0"/>
              </a:rPr>
              <a:t>A_d</a:t>
            </a:r>
            <a:r>
              <a:rPr lang="en-US" altLang="en-US" sz="1800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800" dirty="0" err="1" smtClean="0">
                <a:solidFill>
                  <a:schemeClr val="bg2"/>
                </a:solidFill>
                <a:latin typeface="Courier New" panose="02070309020205020404" pitchFamily="49" charset="0"/>
              </a:rPr>
              <a:t>B_d</a:t>
            </a:r>
            <a:r>
              <a:rPr lang="en-US" altLang="en-US" sz="1800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800" dirty="0" err="1" smtClean="0">
                <a:solidFill>
                  <a:schemeClr val="bg2"/>
                </a:solidFill>
                <a:latin typeface="Courier New" panose="02070309020205020404" pitchFamily="49" charset="0"/>
              </a:rPr>
              <a:t>C_d</a:t>
            </a:r>
            <a:r>
              <a:rPr lang="en-US" altLang="en-US" sz="1800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 allocations and copies omitted </a:t>
            </a:r>
          </a:p>
          <a:p>
            <a:pPr eaLnBrk="1" hangingPunct="1">
              <a:buFontTx/>
              <a:buNone/>
            </a:pPr>
            <a:r>
              <a:rPr lang="en-US" altLang="en-US" sz="1800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 // Run ceil(n/256) blocks of 256 threads each</a:t>
            </a:r>
          </a:p>
          <a:p>
            <a:pPr eaLnBrk="1" hangingPunct="1"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1" dirty="0" err="1" smtClean="0">
                <a:solidFill>
                  <a:schemeClr val="accent2"/>
                </a:solidFill>
                <a:latin typeface="Courier New" panose="02070309020205020404" pitchFamily="49" charset="0"/>
              </a:rPr>
              <a:t>vecAddKernnel</a:t>
            </a:r>
            <a:r>
              <a:rPr lang="en-US" altLang="en-US" sz="1800" b="1" dirty="0" smtClean="0">
                <a:solidFill>
                  <a:schemeClr val="accent2"/>
                </a:solidFill>
                <a:latin typeface="Courier New" panose="02070309020205020404" pitchFamily="49" charset="0"/>
              </a:rPr>
              <a:t>&lt;&lt;&lt;ceil(n/256.0),256&gt;&gt;&gt;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(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A_d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, 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B_d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, </a:t>
            </a:r>
            <a:r>
              <a:rPr lang="en-US" altLang="en-US" sz="1800" b="1" dirty="0" err="1" smtClean="0">
                <a:latin typeface="Courier New" panose="02070309020205020404" pitchFamily="49" charset="0"/>
              </a:rPr>
              <a:t>C_d</a:t>
            </a:r>
            <a:r>
              <a:rPr lang="en-US" altLang="en-US" sz="1800" b="1" dirty="0" smtClean="0">
                <a:latin typeface="Courier New" panose="02070309020205020404" pitchFamily="49" charset="0"/>
              </a:rPr>
              <a:t>, n);</a:t>
            </a:r>
          </a:p>
          <a:p>
            <a:pPr eaLnBrk="1" hangingPunct="1">
              <a:buFontTx/>
              <a:buNone/>
            </a:pPr>
            <a:r>
              <a:rPr lang="en-US" altLang="en-US" sz="1800" b="1" dirty="0" smtClean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7194550" y="4114800"/>
            <a:ext cx="1492250" cy="461963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/>
              <a:t>Host Code</a:t>
            </a:r>
          </a:p>
        </p:txBody>
      </p:sp>
      <p:sp>
        <p:nvSpPr>
          <p:cNvPr id="4198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B6B51C8-7CFB-4974-A406-F9842CACB111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304800" y="4343400"/>
            <a:ext cx="8686800" cy="1905000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/>
              <a:t>© David Kirk/NVIDIA and Wen-mei W. Hwu, 2007-2016 ECE408/CS483, University of Illinois, Urbana-Champaign</a:t>
            </a:r>
            <a:endParaRPr lang="en-US" altLang="en-US" sz="120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on Kernel Launch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53340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smtClean="0">
                <a:latin typeface="Courier New" panose="02070309020205020404" pitchFamily="49" charset="0"/>
              </a:rPr>
              <a:t/>
            </a:r>
            <a:br>
              <a:rPr lang="en-US" altLang="en-US" sz="2000" smtClean="0">
                <a:latin typeface="Courier New" panose="02070309020205020404" pitchFamily="49" charset="0"/>
              </a:rPr>
            </a:br>
            <a:endParaRPr lang="en-US" altLang="en-US" sz="80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en-US" sz="1800" b="1" smtClean="0">
                <a:latin typeface="Courier New" panose="02070309020205020404" pitchFamily="49" charset="0"/>
              </a:rPr>
              <a:t>int vecAdd(float* A, float* B, float* C, int n)</a:t>
            </a:r>
          </a:p>
          <a:p>
            <a:pPr eaLnBrk="1" hangingPunct="1">
              <a:buFontTx/>
              <a:buNone/>
            </a:pPr>
            <a:r>
              <a:rPr lang="en-US" altLang="en-US" sz="1800" b="1" smtClean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altLang="en-US" sz="1800" b="1" smtClean="0">
                <a:solidFill>
                  <a:schemeClr val="hlink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smtClean="0">
                <a:solidFill>
                  <a:schemeClr val="bg2"/>
                </a:solidFill>
                <a:latin typeface="Courier New" panose="02070309020205020404" pitchFamily="49" charset="0"/>
              </a:rPr>
              <a:t>// A_d, B_d, C_d allocations and copies omitted </a:t>
            </a:r>
          </a:p>
          <a:p>
            <a:pPr eaLnBrk="1" hangingPunct="1">
              <a:buFontTx/>
              <a:buNone/>
            </a:pPr>
            <a:r>
              <a:rPr lang="en-US" altLang="en-US" sz="1800" smtClean="0">
                <a:solidFill>
                  <a:schemeClr val="bg2"/>
                </a:solidFill>
                <a:latin typeface="Courier New" panose="02070309020205020404" pitchFamily="49" charset="0"/>
              </a:rPr>
              <a:t> // Run ceil(n/256) blocks of 256 threads each</a:t>
            </a:r>
          </a:p>
          <a:p>
            <a:pPr eaLnBrk="1" hangingPunct="1">
              <a:buFontTx/>
              <a:buNone/>
            </a:pPr>
            <a:r>
              <a:rPr lang="en-US" altLang="en-US" sz="1800" b="1" smtClean="0">
                <a:solidFill>
                  <a:schemeClr val="accent2"/>
                </a:solidFill>
                <a:latin typeface="Courier New" panose="02070309020205020404" pitchFamily="49" charset="0"/>
              </a:rPr>
              <a:t>  dim3 DimGrid(n/256, 1, 1);</a:t>
            </a:r>
          </a:p>
          <a:p>
            <a:pPr eaLnBrk="1" hangingPunct="1">
              <a:buFontTx/>
              <a:buNone/>
            </a:pPr>
            <a:r>
              <a:rPr lang="en-US" altLang="en-US" sz="1800" b="1" smtClean="0">
                <a:solidFill>
                  <a:schemeClr val="accent2"/>
                </a:solidFill>
                <a:latin typeface="Courier New" panose="02070309020205020404" pitchFamily="49" charset="0"/>
              </a:rPr>
              <a:t>  if (n%256) DimGrid.x++;</a:t>
            </a:r>
          </a:p>
          <a:p>
            <a:pPr eaLnBrk="1" hangingPunct="1">
              <a:buFontTx/>
              <a:buNone/>
            </a:pPr>
            <a:r>
              <a:rPr lang="en-US" altLang="en-US" sz="1800" b="1" smtClean="0">
                <a:solidFill>
                  <a:schemeClr val="accent2"/>
                </a:solidFill>
                <a:latin typeface="Courier New" panose="02070309020205020404" pitchFamily="49" charset="0"/>
              </a:rPr>
              <a:t>  dim3 DimBlock(256, 1, 1);</a:t>
            </a:r>
          </a:p>
          <a:p>
            <a:pPr eaLnBrk="1" hangingPunct="1">
              <a:buFontTx/>
              <a:buNone/>
            </a:pPr>
            <a:endParaRPr lang="en-US" altLang="en-US" sz="1800" b="1" smtClean="0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en-US" sz="1800" b="1" smtClean="0">
                <a:solidFill>
                  <a:schemeClr val="accent2"/>
                </a:solidFill>
                <a:latin typeface="Courier New" panose="02070309020205020404" pitchFamily="49" charset="0"/>
              </a:rPr>
              <a:t>  vecAddKernel&lt;&lt;&lt;DimGrid,DimBlock&gt;&gt;&gt;</a:t>
            </a:r>
            <a:r>
              <a:rPr lang="en-US" altLang="en-US" sz="1800" b="1" smtClean="0">
                <a:latin typeface="Courier New" panose="02070309020205020404" pitchFamily="49" charset="0"/>
              </a:rPr>
              <a:t>(A_d, B_d, C_d, n);</a:t>
            </a:r>
          </a:p>
          <a:p>
            <a:pPr eaLnBrk="1" hangingPunct="1">
              <a:buFontTx/>
              <a:buNone/>
            </a:pPr>
            <a:r>
              <a:rPr lang="en-US" altLang="en-US" sz="1800" b="1" smtClean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buFontTx/>
              <a:buNone/>
            </a:pPr>
            <a:endParaRPr lang="en-US" altLang="en-US" sz="1800" b="1" smtClean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2000" smtClean="0"/>
              <a:t>Any call to a kernel function is asynchronous from CUDA 1.0 on, explicit synch needed for blocking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7315200" y="1600200"/>
            <a:ext cx="1492250" cy="461963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/>
              <a:t>Host Code</a:t>
            </a:r>
          </a:p>
        </p:txBody>
      </p:sp>
      <p:sp>
        <p:nvSpPr>
          <p:cNvPr id="4301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20AB098-48A0-48A8-BA16-051877CEF9C1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4267200" y="990600"/>
            <a:ext cx="480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__global__</a:t>
            </a:r>
          </a:p>
          <a:p>
            <a:pPr eaLnBrk="1" hangingPunct="1"/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void vecAddKernel(float *A_d,</a:t>
            </a:r>
          </a:p>
          <a:p>
            <a:pPr eaLnBrk="1" hangingPunct="1"/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float *B_d, float *C_d, int n)</a:t>
            </a:r>
          </a:p>
          <a:p>
            <a:pPr eaLnBrk="1" hangingPunct="1"/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/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int i = blockIdx.x * blockDim.x</a:t>
            </a:r>
          </a:p>
          <a:p>
            <a:pPr eaLnBrk="1" hangingPunct="1"/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       + threadIdx.x;</a:t>
            </a:r>
          </a:p>
          <a:p>
            <a:pPr eaLnBrk="1" hangingPunct="1"/>
            <a:endParaRPr lang="en-US" altLang="en-US" sz="16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if( i&lt;n ) C_d[i] = A_d[i]+B_d[i];</a:t>
            </a:r>
          </a:p>
          <a:p>
            <a:pPr eaLnBrk="1" hangingPunct="1"/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0" y="744538"/>
            <a:ext cx="4343400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__host__</a:t>
            </a:r>
          </a:p>
          <a:p>
            <a:pPr eaLnBrk="1" hangingPunct="1"/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vecAdd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eaLnBrk="1" hangingPunct="1"/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/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dim3 </a:t>
            </a:r>
            <a:r>
              <a:rPr lang="en-US" alt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DimGrid</a:t>
            </a:r>
            <a:r>
              <a:rPr lang="en-US" alt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(ceil(n/256.0),1,1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eaLnBrk="1" hangingPunct="1"/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dim3 </a:t>
            </a:r>
            <a:r>
              <a:rPr lang="en-US" alt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DimBlock</a:t>
            </a:r>
            <a:r>
              <a:rPr lang="en-US" alt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(256,1,1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eaLnBrk="1" hangingPunct="1"/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vecAddKernel</a:t>
            </a: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&lt;&lt;&lt;</a:t>
            </a:r>
            <a:r>
              <a:rPr lang="en-US" altLang="en-US" sz="16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DimGrid,DimBlock</a:t>
            </a: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&gt;&gt;&gt;(</a:t>
            </a:r>
            <a:r>
              <a:rPr lang="en-US" altLang="en-US" sz="16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A_d,B_d,C_d,n</a:t>
            </a: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eaLnBrk="1" hangingPunct="1"/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04213" cy="1141413"/>
          </a:xfrm>
        </p:spPr>
        <p:txBody>
          <a:bodyPr/>
          <a:lstStyle/>
          <a:p>
            <a:pPr eaLnBrk="1" hangingPunct="1"/>
            <a:r>
              <a:rPr lang="en-US" altLang="en-US" smtClean="0"/>
              <a:t>Kernel execution in a nutshell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2171700" y="3505200"/>
            <a:ext cx="4800600" cy="1143000"/>
            <a:chOff x="4191000" y="1295400"/>
            <a:chExt cx="4800600" cy="1143000"/>
          </a:xfrm>
        </p:grpSpPr>
        <p:sp>
          <p:nvSpPr>
            <p:cNvPr id="61" name="Rounded Rectangle 60"/>
            <p:cNvSpPr/>
            <p:nvPr/>
          </p:nvSpPr>
          <p:spPr>
            <a:xfrm>
              <a:off x="4191000" y="1295400"/>
              <a:ext cx="4800600" cy="1143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66" name="TextBox 61"/>
            <p:cNvSpPr txBox="1">
              <a:spLocks noChangeArrowheads="1"/>
            </p:cNvSpPr>
            <p:nvPr/>
          </p:nvSpPr>
          <p:spPr bwMode="auto">
            <a:xfrm>
              <a:off x="5105400" y="1295400"/>
              <a:ext cx="2971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/>
                <a:t>Kernel</a:t>
              </a:r>
            </a:p>
          </p:txBody>
        </p:sp>
        <p:grpSp>
          <p:nvGrpSpPr>
            <p:cNvPr id="44067" name="Group 59"/>
            <p:cNvGrpSpPr>
              <a:grpSpLocks/>
            </p:cNvGrpSpPr>
            <p:nvPr/>
          </p:nvGrpSpPr>
          <p:grpSpPr bwMode="auto">
            <a:xfrm>
              <a:off x="4267201" y="1371600"/>
              <a:ext cx="838199" cy="990600"/>
              <a:chOff x="3581401" y="1447800"/>
              <a:chExt cx="838199" cy="990600"/>
            </a:xfrm>
          </p:grpSpPr>
          <p:sp>
            <p:nvSpPr>
              <p:cNvPr id="47" name="Rounded Rectangle 46"/>
              <p:cNvSpPr/>
              <p:nvPr/>
            </p:nvSpPr>
            <p:spPr bwMode="auto">
              <a:xfrm>
                <a:off x="3581401" y="1447800"/>
                <a:ext cx="838199" cy="9906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/>
              <a:lstStyle/>
              <a:p>
                <a:pPr algn="ctr">
                  <a:defRPr/>
                </a:pPr>
                <a:r>
                  <a:rPr lang="en-US" dirty="0" err="1">
                    <a:latin typeface="Arial Narrow" pitchFamily="34" charset="0"/>
                  </a:rPr>
                  <a:t>Blk</a:t>
                </a:r>
                <a:r>
                  <a:rPr lang="en-US" dirty="0">
                    <a:latin typeface="Arial Narrow" pitchFamily="34" charset="0"/>
                  </a:rPr>
                  <a:t> 0</a:t>
                </a:r>
              </a:p>
            </p:txBody>
          </p:sp>
          <p:grpSp>
            <p:nvGrpSpPr>
              <p:cNvPr id="44088" name="Group 183"/>
              <p:cNvGrpSpPr>
                <a:grpSpLocks/>
              </p:cNvGrpSpPr>
              <p:nvPr/>
            </p:nvGrpSpPr>
            <p:grpSpPr bwMode="auto">
              <a:xfrm>
                <a:off x="3657600" y="1828800"/>
                <a:ext cx="685800" cy="582091"/>
                <a:chOff x="4191000" y="5029200"/>
                <a:chExt cx="685800" cy="582091"/>
              </a:xfrm>
            </p:grpSpPr>
            <p:sp>
              <p:nvSpPr>
                <p:cNvPr id="44089" name="Freeform 14"/>
                <p:cNvSpPr>
                  <a:spLocks/>
                </p:cNvSpPr>
                <p:nvPr/>
              </p:nvSpPr>
              <p:spPr bwMode="auto">
                <a:xfrm>
                  <a:off x="4191000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0" name="Freeform 15"/>
                <p:cNvSpPr>
                  <a:spLocks/>
                </p:cNvSpPr>
                <p:nvPr/>
              </p:nvSpPr>
              <p:spPr bwMode="auto">
                <a:xfrm>
                  <a:off x="4249067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1" name="Freeform 16"/>
                <p:cNvSpPr>
                  <a:spLocks/>
                </p:cNvSpPr>
                <p:nvPr/>
              </p:nvSpPr>
              <p:spPr bwMode="auto">
                <a:xfrm>
                  <a:off x="4307134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2" name="Freeform 17"/>
                <p:cNvSpPr>
                  <a:spLocks/>
                </p:cNvSpPr>
                <p:nvPr/>
              </p:nvSpPr>
              <p:spPr bwMode="auto">
                <a:xfrm>
                  <a:off x="4365201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3" name="Freeform 18"/>
                <p:cNvSpPr>
                  <a:spLocks/>
                </p:cNvSpPr>
                <p:nvPr/>
              </p:nvSpPr>
              <p:spPr bwMode="auto">
                <a:xfrm>
                  <a:off x="4423268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4" name="Freeform 19"/>
                <p:cNvSpPr>
                  <a:spLocks/>
                </p:cNvSpPr>
                <p:nvPr/>
              </p:nvSpPr>
              <p:spPr bwMode="auto">
                <a:xfrm>
                  <a:off x="4480579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5" name="Freeform 20"/>
                <p:cNvSpPr>
                  <a:spLocks/>
                </p:cNvSpPr>
                <p:nvPr/>
              </p:nvSpPr>
              <p:spPr bwMode="auto">
                <a:xfrm>
                  <a:off x="4537890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6" name="Freeform 21"/>
                <p:cNvSpPr>
                  <a:spLocks/>
                </p:cNvSpPr>
                <p:nvPr/>
              </p:nvSpPr>
              <p:spPr bwMode="auto">
                <a:xfrm>
                  <a:off x="4595201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7" name="Freeform 22"/>
                <p:cNvSpPr>
                  <a:spLocks/>
                </p:cNvSpPr>
                <p:nvPr/>
              </p:nvSpPr>
              <p:spPr bwMode="auto">
                <a:xfrm>
                  <a:off x="4652512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8" name="Freeform 23"/>
                <p:cNvSpPr>
                  <a:spLocks/>
                </p:cNvSpPr>
                <p:nvPr/>
              </p:nvSpPr>
              <p:spPr bwMode="auto">
                <a:xfrm>
                  <a:off x="4709823" y="5029200"/>
                  <a:ext cx="109667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9" name="Freeform 24"/>
                <p:cNvSpPr>
                  <a:spLocks/>
                </p:cNvSpPr>
                <p:nvPr/>
              </p:nvSpPr>
              <p:spPr bwMode="auto">
                <a:xfrm>
                  <a:off x="4766376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068" name="Group 62"/>
            <p:cNvGrpSpPr>
              <a:grpSpLocks/>
            </p:cNvGrpSpPr>
            <p:nvPr/>
          </p:nvGrpSpPr>
          <p:grpSpPr bwMode="auto">
            <a:xfrm>
              <a:off x="8088086" y="1371600"/>
              <a:ext cx="838199" cy="990600"/>
              <a:chOff x="3581401" y="1447800"/>
              <a:chExt cx="838199" cy="990600"/>
            </a:xfrm>
          </p:grpSpPr>
          <p:sp>
            <p:nvSpPr>
              <p:cNvPr id="64" name="Rounded Rectangle 63"/>
              <p:cNvSpPr/>
              <p:nvPr/>
            </p:nvSpPr>
            <p:spPr bwMode="auto">
              <a:xfrm>
                <a:off x="3581401" y="1447800"/>
                <a:ext cx="838199" cy="9906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/>
              <a:lstStyle/>
              <a:p>
                <a:pPr algn="ctr">
                  <a:defRPr/>
                </a:pPr>
                <a:r>
                  <a:rPr lang="en-US" dirty="0" err="1">
                    <a:latin typeface="Arial Narrow" pitchFamily="34" charset="0"/>
                  </a:rPr>
                  <a:t>Blk</a:t>
                </a:r>
                <a:r>
                  <a:rPr lang="en-US" dirty="0">
                    <a:latin typeface="Arial Narrow" pitchFamily="34" charset="0"/>
                  </a:rPr>
                  <a:t> N-1</a:t>
                </a:r>
              </a:p>
            </p:txBody>
          </p:sp>
          <p:grpSp>
            <p:nvGrpSpPr>
              <p:cNvPr id="44073" name="Group 183"/>
              <p:cNvGrpSpPr>
                <a:grpSpLocks/>
              </p:cNvGrpSpPr>
              <p:nvPr/>
            </p:nvGrpSpPr>
            <p:grpSpPr bwMode="auto">
              <a:xfrm>
                <a:off x="3657600" y="1828800"/>
                <a:ext cx="685800" cy="582091"/>
                <a:chOff x="4191000" y="5029200"/>
                <a:chExt cx="685800" cy="582091"/>
              </a:xfrm>
            </p:grpSpPr>
            <p:sp>
              <p:nvSpPr>
                <p:cNvPr id="44074" name="Freeform 14"/>
                <p:cNvSpPr>
                  <a:spLocks/>
                </p:cNvSpPr>
                <p:nvPr/>
              </p:nvSpPr>
              <p:spPr bwMode="auto">
                <a:xfrm>
                  <a:off x="4191000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5" name="Freeform 15"/>
                <p:cNvSpPr>
                  <a:spLocks/>
                </p:cNvSpPr>
                <p:nvPr/>
              </p:nvSpPr>
              <p:spPr bwMode="auto">
                <a:xfrm>
                  <a:off x="4249067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6" name="Freeform 16"/>
                <p:cNvSpPr>
                  <a:spLocks/>
                </p:cNvSpPr>
                <p:nvPr/>
              </p:nvSpPr>
              <p:spPr bwMode="auto">
                <a:xfrm>
                  <a:off x="4307134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7" name="Freeform 17"/>
                <p:cNvSpPr>
                  <a:spLocks/>
                </p:cNvSpPr>
                <p:nvPr/>
              </p:nvSpPr>
              <p:spPr bwMode="auto">
                <a:xfrm>
                  <a:off x="4365201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8" name="Freeform 18"/>
                <p:cNvSpPr>
                  <a:spLocks/>
                </p:cNvSpPr>
                <p:nvPr/>
              </p:nvSpPr>
              <p:spPr bwMode="auto">
                <a:xfrm>
                  <a:off x="4423268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9" name="Freeform 19"/>
                <p:cNvSpPr>
                  <a:spLocks/>
                </p:cNvSpPr>
                <p:nvPr/>
              </p:nvSpPr>
              <p:spPr bwMode="auto">
                <a:xfrm>
                  <a:off x="4480579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0" name="Freeform 20"/>
                <p:cNvSpPr>
                  <a:spLocks/>
                </p:cNvSpPr>
                <p:nvPr/>
              </p:nvSpPr>
              <p:spPr bwMode="auto">
                <a:xfrm>
                  <a:off x="4537890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1" name="Freeform 21"/>
                <p:cNvSpPr>
                  <a:spLocks/>
                </p:cNvSpPr>
                <p:nvPr/>
              </p:nvSpPr>
              <p:spPr bwMode="auto">
                <a:xfrm>
                  <a:off x="4595201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2" name="Freeform 22"/>
                <p:cNvSpPr>
                  <a:spLocks/>
                </p:cNvSpPr>
                <p:nvPr/>
              </p:nvSpPr>
              <p:spPr bwMode="auto">
                <a:xfrm>
                  <a:off x="4652512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3" name="Freeform 23"/>
                <p:cNvSpPr>
                  <a:spLocks/>
                </p:cNvSpPr>
                <p:nvPr/>
              </p:nvSpPr>
              <p:spPr bwMode="auto">
                <a:xfrm>
                  <a:off x="4709823" y="5029200"/>
                  <a:ext cx="109667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4" name="Freeform 24"/>
                <p:cNvSpPr>
                  <a:spLocks/>
                </p:cNvSpPr>
                <p:nvPr/>
              </p:nvSpPr>
              <p:spPr bwMode="auto">
                <a:xfrm>
                  <a:off x="4766376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4069" name="TextBox 77"/>
            <p:cNvSpPr txBox="1">
              <a:spLocks noChangeArrowheads="1"/>
            </p:cNvSpPr>
            <p:nvPr/>
          </p:nvSpPr>
          <p:spPr bwMode="auto">
            <a:xfrm>
              <a:off x="5105400" y="1676400"/>
              <a:ext cx="2971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/>
                <a:t>• • •</a:t>
              </a:r>
            </a:p>
          </p:txBody>
        </p:sp>
      </p:grpSp>
      <p:grpSp>
        <p:nvGrpSpPr>
          <p:cNvPr id="8" name="Group 115"/>
          <p:cNvGrpSpPr>
            <a:grpSpLocks/>
          </p:cNvGrpSpPr>
          <p:nvPr/>
        </p:nvGrpSpPr>
        <p:grpSpPr bwMode="auto">
          <a:xfrm>
            <a:off x="0" y="2209800"/>
            <a:ext cx="4572000" cy="1295400"/>
            <a:chOff x="0" y="2209800"/>
            <a:chExt cx="4572000" cy="1295400"/>
          </a:xfrm>
        </p:grpSpPr>
        <p:cxnSp>
          <p:nvCxnSpPr>
            <p:cNvPr id="82" name="Curved Connector 81"/>
            <p:cNvCxnSpPr>
              <a:stCxn id="84" idx="3"/>
            </p:cNvCxnSpPr>
            <p:nvPr/>
          </p:nvCxnSpPr>
          <p:spPr>
            <a:xfrm>
              <a:off x="3962400" y="2400300"/>
              <a:ext cx="609600" cy="1104900"/>
            </a:xfrm>
            <a:prstGeom prst="curvedConnector2">
              <a:avLst/>
            </a:prstGeom>
            <a:ln w="571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0" y="2209800"/>
              <a:ext cx="3962400" cy="381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2362200" y="4724400"/>
            <a:ext cx="4419600" cy="1828800"/>
            <a:chOff x="2362200" y="4724400"/>
            <a:chExt cx="4419600" cy="1828800"/>
          </a:xfrm>
        </p:grpSpPr>
        <p:grpSp>
          <p:nvGrpSpPr>
            <p:cNvPr id="44044" name="Group 78"/>
            <p:cNvGrpSpPr>
              <a:grpSpLocks/>
            </p:cNvGrpSpPr>
            <p:nvPr/>
          </p:nvGrpSpPr>
          <p:grpSpPr bwMode="auto">
            <a:xfrm>
              <a:off x="3238500" y="5410200"/>
              <a:ext cx="2667000" cy="1143000"/>
              <a:chOff x="5257800" y="3048000"/>
              <a:chExt cx="2667000" cy="11430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257800" y="3048000"/>
                <a:ext cx="2667000" cy="1143000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049" name="TextBox 6"/>
              <p:cNvSpPr txBox="1">
                <a:spLocks noChangeArrowheads="1"/>
              </p:cNvSpPr>
              <p:nvPr/>
            </p:nvSpPr>
            <p:spPr bwMode="auto">
              <a:xfrm>
                <a:off x="6096000" y="3048000"/>
                <a:ext cx="9906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/>
                  <a:t>GPU</a:t>
                </a:r>
              </a:p>
            </p:txBody>
          </p:sp>
          <p:grpSp>
            <p:nvGrpSpPr>
              <p:cNvPr id="44050" name="Group 40"/>
              <p:cNvGrpSpPr>
                <a:grpSpLocks/>
              </p:cNvGrpSpPr>
              <p:nvPr/>
            </p:nvGrpSpPr>
            <p:grpSpPr bwMode="auto">
              <a:xfrm>
                <a:off x="5410200" y="3200400"/>
                <a:ext cx="2400300" cy="838200"/>
                <a:chOff x="2362200" y="3276600"/>
                <a:chExt cx="2400300" cy="838200"/>
              </a:xfrm>
            </p:grpSpPr>
            <p:sp>
              <p:nvSpPr>
                <p:cNvPr id="11" name="Rounded Rectangle 10"/>
                <p:cNvSpPr/>
                <p:nvPr/>
              </p:nvSpPr>
              <p:spPr bwMode="auto">
                <a:xfrm>
                  <a:off x="2362201" y="3276600"/>
                  <a:ext cx="609599" cy="424544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anchor="ctr"/>
                <a:lstStyle/>
                <a:p>
                  <a:pPr algn="ctr">
                    <a:defRPr/>
                  </a:pPr>
                  <a:r>
                    <a:rPr lang="en-US" sz="1600" dirty="0">
                      <a:latin typeface="Arial Narrow" pitchFamily="34" charset="0"/>
                    </a:rPr>
                    <a:t>M0</a:t>
                  </a:r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2362200" y="3733800"/>
                  <a:ext cx="2400300" cy="381000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anchor="ctr"/>
                <a:lstStyle/>
                <a:p>
                  <a:pPr algn="ctr">
                    <a:defRPr/>
                  </a:pPr>
                  <a:r>
                    <a:rPr lang="en-US" sz="1600" dirty="0">
                      <a:latin typeface="Arial Narrow" pitchFamily="34" charset="0"/>
                    </a:rPr>
                    <a:t>RAM</a:t>
                  </a:r>
                </a:p>
              </p:txBody>
            </p:sp>
          </p:grpSp>
          <p:sp>
            <p:nvSpPr>
              <p:cNvPr id="44" name="Rounded Rectangle 43"/>
              <p:cNvSpPr/>
              <p:nvPr/>
            </p:nvSpPr>
            <p:spPr bwMode="auto">
              <a:xfrm>
                <a:off x="7162802" y="3200400"/>
                <a:ext cx="609599" cy="424544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en-US" sz="1600" dirty="0">
                    <a:latin typeface="Arial Narrow" pitchFamily="34" charset="0"/>
                  </a:rPr>
                  <a:t>Mk</a:t>
                </a:r>
              </a:p>
            </p:txBody>
          </p:sp>
          <p:sp>
            <p:nvSpPr>
              <p:cNvPr id="44054" name="TextBox 76"/>
              <p:cNvSpPr txBox="1">
                <a:spLocks noChangeArrowheads="1"/>
              </p:cNvSpPr>
              <p:nvPr/>
            </p:nvSpPr>
            <p:spPr bwMode="auto">
              <a:xfrm>
                <a:off x="6134100" y="3352800"/>
                <a:ext cx="9906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/>
                  <a:t>• • •</a:t>
                </a:r>
              </a:p>
            </p:txBody>
          </p:sp>
        </p:grpSp>
        <p:sp>
          <p:nvSpPr>
            <p:cNvPr id="92" name="Down Arrow Callout 91"/>
            <p:cNvSpPr/>
            <p:nvPr/>
          </p:nvSpPr>
          <p:spPr>
            <a:xfrm>
              <a:off x="2362200" y="4724400"/>
              <a:ext cx="4419600" cy="609600"/>
            </a:xfrm>
            <a:prstGeom prst="downArrowCallou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Schedule onto multiprocessors</a:t>
              </a:r>
            </a:p>
          </p:txBody>
        </p:sp>
      </p:grpSp>
      <p:grpSp>
        <p:nvGrpSpPr>
          <p:cNvPr id="14" name="Group 116"/>
          <p:cNvGrpSpPr>
            <a:grpSpLocks/>
          </p:cNvGrpSpPr>
          <p:nvPr/>
        </p:nvGrpSpPr>
        <p:grpSpPr bwMode="auto">
          <a:xfrm>
            <a:off x="2900363" y="1981200"/>
            <a:ext cx="5786437" cy="1981200"/>
            <a:chOff x="2899676" y="1981200"/>
            <a:chExt cx="5787124" cy="1981392"/>
          </a:xfrm>
        </p:grpSpPr>
        <p:cxnSp>
          <p:nvCxnSpPr>
            <p:cNvPr id="95" name="Curved Connector 94"/>
            <p:cNvCxnSpPr>
              <a:stCxn id="109" idx="1"/>
              <a:endCxn id="44099" idx="1"/>
            </p:cNvCxnSpPr>
            <p:nvPr/>
          </p:nvCxnSpPr>
          <p:spPr>
            <a:xfrm rot="10800000" flipV="1">
              <a:off x="2899676" y="2286030"/>
              <a:ext cx="2738762" cy="167656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5638438" y="1981200"/>
              <a:ext cx="3048362" cy="60965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040" name="Footer Placeholder 5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en-US" sz="1200" smtClean="0"/>
              <a:t>© David Kirk/NVIDIA and Wen-mei W. Hwu, 2007-2016 ECE408/CS483, University of Illinois, Urbana-Champaign</a:t>
            </a:r>
            <a:endParaRPr lang="en-US" altLang="en-US" sz="1200"/>
          </a:p>
        </p:txBody>
      </p:sp>
      <p:sp>
        <p:nvSpPr>
          <p:cNvPr id="44041" name="Slide Number Placeholder 5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752FF4B-C0F0-484A-B5FA-FB6382367932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learn the basic concept of data parallel computing</a:t>
            </a:r>
          </a:p>
          <a:p>
            <a:r>
              <a:rPr lang="en-US" dirty="0" smtClean="0"/>
              <a:t>To learn the basic features of the CUDA C programming interface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© David Kirk/NVIDIA and Wen-mei W. Hwu, 2007-2016 ECE408/CS483, University of Illinois, Urbana-Champaign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24F14A-776F-4C20-B8BD-2B075B72A30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8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/>
              <a:t>© David Kirk/NVIDIA and Wen-mei W. Hwu, 2007-2016 ECE408/CS483, University of Illinois, Urbana-Champaign</a:t>
            </a:r>
            <a:endParaRPr lang="en-US" altLang="en-US" sz="1200"/>
          </a:p>
        </p:txBody>
      </p:sp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600" smtClean="0"/>
              <a:t>More on CUDA Function Declarations</a:t>
            </a:r>
          </a:p>
        </p:txBody>
      </p:sp>
      <p:grpSp>
        <p:nvGrpSpPr>
          <p:cNvPr id="45059" name="Group 2"/>
          <p:cNvGrpSpPr>
            <a:grpSpLocks/>
          </p:cNvGrpSpPr>
          <p:nvPr/>
        </p:nvGrpSpPr>
        <p:grpSpPr bwMode="auto">
          <a:xfrm>
            <a:off x="609600" y="1295400"/>
            <a:ext cx="8304213" cy="2208213"/>
            <a:chOff x="384" y="816"/>
            <a:chExt cx="5231" cy="1391"/>
          </a:xfrm>
        </p:grpSpPr>
        <p:sp>
          <p:nvSpPr>
            <p:cNvPr id="45062" name="Rectangle 3"/>
            <p:cNvSpPr>
              <a:spLocks noChangeArrowheads="1"/>
            </p:cNvSpPr>
            <p:nvPr/>
          </p:nvSpPr>
          <p:spPr bwMode="auto">
            <a:xfrm>
              <a:off x="4415" y="1893"/>
              <a:ext cx="1200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host</a:t>
              </a:r>
            </a:p>
          </p:txBody>
        </p:sp>
        <p:sp>
          <p:nvSpPr>
            <p:cNvPr id="45063" name="Rectangle 4"/>
            <p:cNvSpPr>
              <a:spLocks noChangeArrowheads="1"/>
            </p:cNvSpPr>
            <p:nvPr/>
          </p:nvSpPr>
          <p:spPr bwMode="auto">
            <a:xfrm>
              <a:off x="3505" y="1893"/>
              <a:ext cx="911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host</a:t>
              </a:r>
            </a:p>
          </p:txBody>
        </p:sp>
        <p:sp>
          <p:nvSpPr>
            <p:cNvPr id="45064" name="Rectangle 5"/>
            <p:cNvSpPr>
              <a:spLocks noChangeArrowheads="1"/>
            </p:cNvSpPr>
            <p:nvPr/>
          </p:nvSpPr>
          <p:spPr bwMode="auto">
            <a:xfrm>
              <a:off x="384" y="1893"/>
              <a:ext cx="3121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500"/>
                </a:spcBef>
                <a:buClr>
                  <a:srgbClr val="3333CC"/>
                </a:buClr>
                <a:buFont typeface="Courier New" panose="02070309020205020404" pitchFamily="49" charset="0"/>
                <a:buNone/>
              </a:pPr>
              <a:r>
                <a:rPr lang="en-US" altLang="en-US" sz="2000" b="1">
                  <a:solidFill>
                    <a:srgbClr val="3333CC"/>
                  </a:solidFill>
                  <a:latin typeface="Courier New" panose="02070309020205020404" pitchFamily="49" charset="0"/>
                </a:rPr>
                <a:t>__host__</a:t>
              </a:r>
              <a:r>
                <a:rPr lang="en-US" altLang="en-US" sz="2000" b="1">
                  <a:solidFill>
                    <a:srgbClr val="000000"/>
                  </a:solidFill>
                  <a:latin typeface="Courier New" panose="02070309020205020404" pitchFamily="49" charset="0"/>
                </a:rPr>
                <a:t>   float HostFunc()</a:t>
              </a:r>
              <a:r>
                <a:rPr lang="ar-SA" altLang="en-US" sz="2000" b="1">
                  <a:solidFill>
                    <a:srgbClr val="000000"/>
                  </a:solidFill>
                  <a:latin typeface="Courier New" panose="02070309020205020404" pitchFamily="49" charset="0"/>
                </a:rPr>
                <a:t>‏</a:t>
              </a:r>
              <a:endPara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5065" name="Rectangle 6"/>
            <p:cNvSpPr>
              <a:spLocks noChangeArrowheads="1"/>
            </p:cNvSpPr>
            <p:nvPr/>
          </p:nvSpPr>
          <p:spPr bwMode="auto">
            <a:xfrm>
              <a:off x="4415" y="1586"/>
              <a:ext cx="120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host</a:t>
              </a:r>
            </a:p>
          </p:txBody>
        </p:sp>
        <p:sp>
          <p:nvSpPr>
            <p:cNvPr id="45066" name="Rectangle 7"/>
            <p:cNvSpPr>
              <a:spLocks noChangeArrowheads="1"/>
            </p:cNvSpPr>
            <p:nvPr/>
          </p:nvSpPr>
          <p:spPr bwMode="auto">
            <a:xfrm>
              <a:off x="3505" y="1586"/>
              <a:ext cx="91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device</a:t>
              </a:r>
            </a:p>
          </p:txBody>
        </p:sp>
        <p:sp>
          <p:nvSpPr>
            <p:cNvPr id="45067" name="Rectangle 8"/>
            <p:cNvSpPr>
              <a:spLocks noChangeArrowheads="1"/>
            </p:cNvSpPr>
            <p:nvPr/>
          </p:nvSpPr>
          <p:spPr bwMode="auto">
            <a:xfrm>
              <a:off x="384" y="1586"/>
              <a:ext cx="312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500"/>
                </a:spcBef>
                <a:buClr>
                  <a:srgbClr val="3333CC"/>
                </a:buClr>
                <a:buFont typeface="Courier New" panose="02070309020205020404" pitchFamily="49" charset="0"/>
                <a:buNone/>
              </a:pPr>
              <a:r>
                <a:rPr lang="en-US" altLang="en-US" sz="2000" b="1">
                  <a:solidFill>
                    <a:srgbClr val="3333CC"/>
                  </a:solidFill>
                  <a:latin typeface="Courier New" panose="02070309020205020404" pitchFamily="49" charset="0"/>
                </a:rPr>
                <a:t>__global__</a:t>
              </a:r>
              <a:r>
                <a:rPr lang="en-US" altLang="en-US" sz="2000" b="1">
                  <a:solidFill>
                    <a:srgbClr val="000000"/>
                  </a:solidFill>
                  <a:latin typeface="Courier New" panose="02070309020205020404" pitchFamily="49" charset="0"/>
                </a:rPr>
                <a:t> void  KernelFunc()</a:t>
              </a:r>
              <a:r>
                <a:rPr lang="ar-SA" altLang="en-US" sz="2000" b="1">
                  <a:solidFill>
                    <a:srgbClr val="000000"/>
                  </a:solidFill>
                  <a:latin typeface="Courier New" panose="02070309020205020404" pitchFamily="49" charset="0"/>
                </a:rPr>
                <a:t>‏</a:t>
              </a:r>
              <a:endPara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5068" name="Rectangle 9"/>
            <p:cNvSpPr>
              <a:spLocks noChangeArrowheads="1"/>
            </p:cNvSpPr>
            <p:nvPr/>
          </p:nvSpPr>
          <p:spPr bwMode="auto">
            <a:xfrm>
              <a:off x="4415" y="1298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device</a:t>
              </a:r>
            </a:p>
          </p:txBody>
        </p:sp>
        <p:sp>
          <p:nvSpPr>
            <p:cNvPr id="45069" name="Rectangle 10"/>
            <p:cNvSpPr>
              <a:spLocks noChangeArrowheads="1"/>
            </p:cNvSpPr>
            <p:nvPr/>
          </p:nvSpPr>
          <p:spPr bwMode="auto">
            <a:xfrm>
              <a:off x="3505" y="1298"/>
              <a:ext cx="9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device</a:t>
              </a:r>
            </a:p>
          </p:txBody>
        </p:sp>
        <p:sp>
          <p:nvSpPr>
            <p:cNvPr id="45070" name="Rectangle 11"/>
            <p:cNvSpPr>
              <a:spLocks noChangeArrowheads="1"/>
            </p:cNvSpPr>
            <p:nvPr/>
          </p:nvSpPr>
          <p:spPr bwMode="auto">
            <a:xfrm>
              <a:off x="384" y="1298"/>
              <a:ext cx="31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500"/>
                </a:spcBef>
                <a:buClr>
                  <a:srgbClr val="3333CC"/>
                </a:buClr>
                <a:buFont typeface="Courier New" panose="02070309020205020404" pitchFamily="49" charset="0"/>
                <a:buNone/>
              </a:pPr>
              <a:r>
                <a:rPr lang="en-US" altLang="en-US" sz="2000" b="1">
                  <a:solidFill>
                    <a:srgbClr val="3333CC"/>
                  </a:solidFill>
                  <a:latin typeface="Courier New" panose="02070309020205020404" pitchFamily="49" charset="0"/>
                </a:rPr>
                <a:t>__device__</a:t>
              </a:r>
              <a:r>
                <a:rPr lang="en-US" altLang="en-US" sz="2000" b="1">
                  <a:solidFill>
                    <a:srgbClr val="000000"/>
                  </a:solidFill>
                  <a:latin typeface="Courier New" panose="02070309020205020404" pitchFamily="49" charset="0"/>
                </a:rPr>
                <a:t> float DeviceFunc()</a:t>
              </a:r>
              <a:r>
                <a:rPr lang="ar-SA" altLang="en-US" sz="2000" b="1">
                  <a:solidFill>
                    <a:srgbClr val="000000"/>
                  </a:solidFill>
                  <a:latin typeface="Courier New" panose="02070309020205020404" pitchFamily="49" charset="0"/>
                </a:rPr>
                <a:t>‏</a:t>
              </a:r>
              <a:endPara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5071" name="Rectangle 12"/>
            <p:cNvSpPr>
              <a:spLocks noChangeArrowheads="1"/>
            </p:cNvSpPr>
            <p:nvPr/>
          </p:nvSpPr>
          <p:spPr bwMode="auto">
            <a:xfrm>
              <a:off x="4415" y="816"/>
              <a:ext cx="1200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Only callable from the:</a:t>
              </a:r>
            </a:p>
          </p:txBody>
        </p:sp>
        <p:sp>
          <p:nvSpPr>
            <p:cNvPr id="45072" name="Rectangle 13"/>
            <p:cNvSpPr>
              <a:spLocks noChangeArrowheads="1"/>
            </p:cNvSpPr>
            <p:nvPr/>
          </p:nvSpPr>
          <p:spPr bwMode="auto">
            <a:xfrm>
              <a:off x="3505" y="816"/>
              <a:ext cx="911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Executed on the:</a:t>
              </a:r>
            </a:p>
          </p:txBody>
        </p:sp>
        <p:sp>
          <p:nvSpPr>
            <p:cNvPr id="45073" name="Rectangle 14"/>
            <p:cNvSpPr>
              <a:spLocks noChangeArrowheads="1"/>
            </p:cNvSpPr>
            <p:nvPr/>
          </p:nvSpPr>
          <p:spPr bwMode="auto">
            <a:xfrm>
              <a:off x="384" y="816"/>
              <a:ext cx="3121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4" name="Line 15"/>
            <p:cNvSpPr>
              <a:spLocks noChangeShapeType="1"/>
            </p:cNvSpPr>
            <p:nvPr/>
          </p:nvSpPr>
          <p:spPr bwMode="auto">
            <a:xfrm>
              <a:off x="384" y="816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6"/>
            <p:cNvSpPr>
              <a:spLocks noChangeShapeType="1"/>
            </p:cNvSpPr>
            <p:nvPr/>
          </p:nvSpPr>
          <p:spPr bwMode="auto">
            <a:xfrm>
              <a:off x="384" y="1298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Line 17"/>
            <p:cNvSpPr>
              <a:spLocks noChangeShapeType="1"/>
            </p:cNvSpPr>
            <p:nvPr/>
          </p:nvSpPr>
          <p:spPr bwMode="auto">
            <a:xfrm>
              <a:off x="384" y="1586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Line 18"/>
            <p:cNvSpPr>
              <a:spLocks noChangeShapeType="1"/>
            </p:cNvSpPr>
            <p:nvPr/>
          </p:nvSpPr>
          <p:spPr bwMode="auto">
            <a:xfrm>
              <a:off x="384" y="1893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Line 19"/>
            <p:cNvSpPr>
              <a:spLocks noChangeShapeType="1"/>
            </p:cNvSpPr>
            <p:nvPr/>
          </p:nvSpPr>
          <p:spPr bwMode="auto">
            <a:xfrm>
              <a:off x="384" y="2208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Line 20"/>
            <p:cNvSpPr>
              <a:spLocks noChangeShapeType="1"/>
            </p:cNvSpPr>
            <p:nvPr/>
          </p:nvSpPr>
          <p:spPr bwMode="auto">
            <a:xfrm>
              <a:off x="384" y="816"/>
              <a:ext cx="1" cy="139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Line 21"/>
            <p:cNvSpPr>
              <a:spLocks noChangeShapeType="1"/>
            </p:cNvSpPr>
            <p:nvPr/>
          </p:nvSpPr>
          <p:spPr bwMode="auto">
            <a:xfrm>
              <a:off x="3505" y="816"/>
              <a:ext cx="1" cy="13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Line 22"/>
            <p:cNvSpPr>
              <a:spLocks noChangeShapeType="1"/>
            </p:cNvSpPr>
            <p:nvPr/>
          </p:nvSpPr>
          <p:spPr bwMode="auto">
            <a:xfrm>
              <a:off x="4415" y="816"/>
              <a:ext cx="1" cy="13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Line 23"/>
            <p:cNvSpPr>
              <a:spLocks noChangeShapeType="1"/>
            </p:cNvSpPr>
            <p:nvPr/>
          </p:nvSpPr>
          <p:spPr bwMode="auto">
            <a:xfrm>
              <a:off x="5616" y="816"/>
              <a:ext cx="1" cy="139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0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8458200" cy="2514600"/>
          </a:xfrm>
        </p:spPr>
        <p:txBody>
          <a:bodyPr/>
          <a:lstStyle/>
          <a:p>
            <a:pPr marL="457200" indent="-457200" eaLnBrk="1" hangingPunct="1">
              <a:buFont typeface="Courier New" panose="02070309020205020404" pitchFamily="49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b="1" smtClean="0">
                <a:latin typeface="Courier New" panose="02070309020205020404" pitchFamily="49" charset="0"/>
              </a:rPr>
              <a:t> </a:t>
            </a:r>
            <a:r>
              <a:rPr lang="en-US" altLang="en-US" sz="2800" b="1" smtClean="0">
                <a:solidFill>
                  <a:srgbClr val="3333CC"/>
                </a:solidFill>
                <a:latin typeface="Courier New" panose="02070309020205020404" pitchFamily="49" charset="0"/>
              </a:rPr>
              <a:t>__global__</a:t>
            </a:r>
            <a:r>
              <a:rPr lang="en-US" altLang="en-US" sz="2800" smtClean="0"/>
              <a:t> defines a kernel function</a:t>
            </a:r>
          </a:p>
          <a:p>
            <a:pPr marL="857250" lvl="1" indent="-457200" eaLnBrk="1" hangingPunct="1">
              <a:buFont typeface="Courier New" panose="02070309020205020404" pitchFamily="49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z="2400" smtClean="0"/>
              <a:t>Each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__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consists of two underscore characters</a:t>
            </a:r>
          </a:p>
          <a:p>
            <a:pPr marL="857250" lvl="1" indent="-457200" eaLnBrk="1" hangingPunct="1">
              <a:buFont typeface="Courier New" panose="02070309020205020404" pitchFamily="49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z="2400" smtClean="0"/>
              <a:t>A kernel function must return </a:t>
            </a:r>
            <a:r>
              <a:rPr lang="en-US" altLang="en-US" sz="2400" b="1" smtClean="0">
                <a:solidFill>
                  <a:srgbClr val="3333CC"/>
                </a:solidFill>
                <a:latin typeface="Courier New" panose="02070309020205020404" pitchFamily="49" charset="0"/>
              </a:rPr>
              <a:t>void</a:t>
            </a:r>
          </a:p>
          <a:p>
            <a:pPr marL="457200" indent="-457200" eaLnBrk="1" hangingPunct="1">
              <a:buFont typeface="Courier New" panose="02070309020205020404" pitchFamily="49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z="2800" b="1" smtClean="0">
                <a:latin typeface="Courier New" panose="02070309020205020404" pitchFamily="49" charset="0"/>
              </a:rPr>
              <a:t> </a:t>
            </a:r>
            <a:r>
              <a:rPr lang="en-US" altLang="en-US" sz="2800" b="1" smtClean="0">
                <a:solidFill>
                  <a:srgbClr val="3333CC"/>
                </a:solidFill>
                <a:latin typeface="Courier New" panose="02070309020205020404" pitchFamily="49" charset="0"/>
              </a:rPr>
              <a:t>__device__</a:t>
            </a:r>
            <a:r>
              <a:rPr lang="en-US" altLang="en-US" sz="2800" smtClean="0"/>
              <a:t> and </a:t>
            </a:r>
            <a:r>
              <a:rPr lang="en-US" altLang="en-US" sz="2800" b="1" smtClean="0">
                <a:solidFill>
                  <a:srgbClr val="3333CC"/>
                </a:solidFill>
                <a:latin typeface="Courier New" panose="02070309020205020404" pitchFamily="49" charset="0"/>
              </a:rPr>
              <a:t>__host__</a:t>
            </a:r>
            <a:r>
              <a:rPr lang="en-US" altLang="en-US" sz="2800" smtClean="0"/>
              <a:t> can be used together</a:t>
            </a:r>
          </a:p>
        </p:txBody>
      </p:sp>
      <p:sp>
        <p:nvSpPr>
          <p:cNvPr id="45061" name="Slide Number Placeholder 2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81A1397-BFD9-4AB9-8625-969C51BEB2BF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oter Placeholder 1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/>
              <a:t>© David Kirk/NVIDIA and Wen-mei W. Hwu, 2007-2016 ECE408/CS483, University of Illinois, Urbana-Champaign</a:t>
            </a:r>
            <a:endParaRPr lang="en-US" altLang="en-US" sz="1200"/>
          </a:p>
        </p:txBody>
      </p:sp>
      <p:sp>
        <p:nvSpPr>
          <p:cNvPr id="6" name="Rectangle 5"/>
          <p:cNvSpPr/>
          <p:nvPr/>
        </p:nvSpPr>
        <p:spPr>
          <a:xfrm>
            <a:off x="990600" y="990600"/>
            <a:ext cx="6781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Integrated C programs with CUDA extensions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2133600"/>
            <a:ext cx="6858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NVCC Compiler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3886200"/>
            <a:ext cx="3200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Host C Compiler/ Linker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4133850" y="1619250"/>
            <a:ext cx="4953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2667000" y="32004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1" name="TextBox 12"/>
          <p:cNvSpPr txBox="1">
            <a:spLocks noChangeArrowheads="1"/>
          </p:cNvSpPr>
          <p:nvPr/>
        </p:nvSpPr>
        <p:spPr bwMode="auto">
          <a:xfrm>
            <a:off x="1143000" y="3276600"/>
            <a:ext cx="149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Host Code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5334000" y="31242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3" name="TextBox 14"/>
          <p:cNvSpPr txBox="1">
            <a:spLocks noChangeArrowheads="1"/>
          </p:cNvSpPr>
          <p:nvPr/>
        </p:nvSpPr>
        <p:spPr bwMode="auto">
          <a:xfrm>
            <a:off x="6096000" y="3276600"/>
            <a:ext cx="264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Device Code (PTX)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743200" y="5029200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3886200"/>
            <a:ext cx="3200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Device Just-in-Time Compiler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5410200" y="49530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66800" y="5638800"/>
            <a:ext cx="6781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Heterogeneous Computing Platform with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CPUs, GPUs</a:t>
            </a:r>
          </a:p>
        </p:txBody>
      </p:sp>
      <p:sp>
        <p:nvSpPr>
          <p:cNvPr id="47118" name="Title 16"/>
          <p:cNvSpPr>
            <a:spLocks noGrp="1"/>
          </p:cNvSpPr>
          <p:nvPr>
            <p:ph type="title"/>
          </p:nvPr>
        </p:nvSpPr>
        <p:spPr>
          <a:xfrm>
            <a:off x="839788" y="0"/>
            <a:ext cx="8304212" cy="1141413"/>
          </a:xfrm>
        </p:spPr>
        <p:txBody>
          <a:bodyPr/>
          <a:lstStyle/>
          <a:p>
            <a:pPr eaLnBrk="1" hangingPunct="1"/>
            <a:r>
              <a:rPr lang="en-US" altLang="en-US" smtClean="0"/>
              <a:t>Compiling A CUDA Program</a:t>
            </a:r>
          </a:p>
        </p:txBody>
      </p:sp>
      <p:sp>
        <p:nvSpPr>
          <p:cNvPr id="47119" name="Slide Number Placeholder 1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2AB6540-B5AB-4B08-AC68-EA3CE6CE793B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Questions?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8130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8131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/>
              <a:t>© David Kirk/NVIDIA and Wen-mei W. Hwu, 2007-2016 ECE408/CS483, University of Illinois, Urbana-Champaign</a:t>
            </a:r>
            <a:endParaRPr lang="en-US" altLang="en-US" sz="120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CD5D689-5459-4B4F-ADB9-92C35CAA1D26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i="1" dirty="0" smtClean="0"/>
              <a:t>Conversion of a color image to grey–scale image</a:t>
            </a:r>
            <a:endParaRPr lang="en-US" sz="3600" dirty="0"/>
          </a:p>
        </p:txBody>
      </p:sp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cs typeface="Arial" panose="020B0604020202020204" pitchFamily="34" charset="0"/>
              </a:defRPr>
            </a:lvl9pPr>
          </a:lstStyle>
          <a:p>
            <a:fld id="{8D14283B-7493-4FDD-B023-42A9E91C9EA8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2668588"/>
            <a:ext cx="35020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99012"/>
            <a:ext cx="1826754" cy="121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81200" y="434412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MS PGothic" panose="020B0600070205080204" pitchFamily="34" charset="-128"/>
              </a:rPr>
              <a:t>              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" charset="0"/>
              <a:ea typeface="MS PGothic" panose="020B0600070205080204" pitchFamily="34" charset="-128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81200" y="57077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MS PGothic" panose="020B0600070205080204" pitchFamily="34" charset="-128"/>
              </a:rPr>
              <a:t>                  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" charset="0"/>
              <a:ea typeface="MS PGothic" panose="020B0600070205080204" pitchFamily="34" charset="-128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800601" y="4419601"/>
            <a:ext cx="2895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6446838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924800" cy="1143000"/>
          </a:xfrm>
        </p:spPr>
        <p:txBody>
          <a:bodyPr/>
          <a:lstStyle/>
          <a:p>
            <a:r>
              <a:rPr lang="en-US" altLang="en-US" i="1" dirty="0"/>
              <a:t>The pixels can be calculated independently of each </a:t>
            </a:r>
            <a:r>
              <a:rPr lang="en-US" altLang="en-US" i="1" dirty="0" smtClean="0"/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8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/>
              <a:t>© David Kirk/NVIDIA and Wen-mei W. Hwu, 2007-2016 ECE408/CS483, University of Illinois, Urbana-Champaign</a:t>
            </a:r>
            <a:endParaRPr lang="en-US" altLang="en-US" sz="1200"/>
          </a:p>
        </p:txBody>
      </p:sp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686800" cy="70326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 smtClean="0"/>
              <a:t>CUDA/</a:t>
            </a:r>
            <a:r>
              <a:rPr lang="en-US" altLang="en-US" dirty="0" err="1" smtClean="0"/>
              <a:t>OpenCL</a:t>
            </a:r>
            <a:r>
              <a:rPr lang="en-US" altLang="en-US" dirty="0" smtClean="0"/>
              <a:t> – Execution Model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610600" cy="1403350"/>
          </a:xfrm>
        </p:spPr>
        <p:txBody>
          <a:bodyPr/>
          <a:lstStyle/>
          <a:p>
            <a:pPr marL="457200" indent="-457200" eaLnBrk="1" hangingPunct="1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mtClean="0"/>
              <a:t>Integrated host+device app C program</a:t>
            </a:r>
          </a:p>
          <a:p>
            <a:pPr marL="973138" lvl="1" indent="-401638" eaLnBrk="1" hangingPunct="1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mtClean="0"/>
              <a:t>Serial or modestly parallel parts in </a:t>
            </a:r>
            <a:r>
              <a:rPr lang="en-US" altLang="en-US" b="1" smtClean="0"/>
              <a:t>host </a:t>
            </a:r>
            <a:r>
              <a:rPr lang="en-US" altLang="en-US" smtClean="0"/>
              <a:t>C code</a:t>
            </a:r>
          </a:p>
          <a:p>
            <a:pPr marL="973138" lvl="1" indent="-401638" eaLnBrk="1" hangingPunct="1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mtClean="0"/>
              <a:t>Highly parallel parts in </a:t>
            </a:r>
            <a:r>
              <a:rPr lang="en-US" altLang="en-US" b="1" smtClean="0"/>
              <a:t>device</a:t>
            </a:r>
            <a:r>
              <a:rPr lang="en-US" altLang="en-US" smtClean="0"/>
              <a:t> SPMD kernel C code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346200" y="2990850"/>
            <a:ext cx="22621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225"/>
              </a:spcBef>
              <a:buClr>
                <a:srgbClr val="3333CC"/>
              </a:buClr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3333CC"/>
                </a:solidFill>
                <a:latin typeface="Arial" panose="020B0604020202020204" pitchFamily="34" charset="0"/>
              </a:rPr>
              <a:t>Serial Code (host)</a:t>
            </a:r>
            <a:r>
              <a:rPr lang="ar-SA" altLang="en-US" sz="1800" b="1">
                <a:solidFill>
                  <a:srgbClr val="3333CC"/>
                </a:solidFill>
                <a:latin typeface="Arial" panose="020B0604020202020204" pitchFamily="34" charset="0"/>
              </a:rPr>
              <a:t>‏</a:t>
            </a:r>
            <a:endParaRPr lang="en-US" altLang="en-US" sz="18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4471988" y="3644900"/>
            <a:ext cx="3925887" cy="833438"/>
            <a:chOff x="2817" y="2296"/>
            <a:chExt cx="2473" cy="525"/>
          </a:xfrm>
        </p:grpSpPr>
        <p:sp>
          <p:nvSpPr>
            <p:cNvPr id="23623" name="Rectangle 5"/>
            <p:cNvSpPr>
              <a:spLocks noChangeArrowheads="1"/>
            </p:cNvSpPr>
            <p:nvPr/>
          </p:nvSpPr>
          <p:spPr bwMode="auto">
            <a:xfrm>
              <a:off x="2817" y="2296"/>
              <a:ext cx="2474" cy="526"/>
            </a:xfrm>
            <a:prstGeom prst="rect">
              <a:avLst/>
            </a:prstGeom>
            <a:noFill/>
            <a:ln w="2844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4" name="Text Box 6"/>
            <p:cNvSpPr txBox="1">
              <a:spLocks noChangeArrowheads="1"/>
            </p:cNvSpPr>
            <p:nvPr/>
          </p:nvSpPr>
          <p:spPr bwMode="auto">
            <a:xfrm>
              <a:off x="4431" y="2498"/>
              <a:ext cx="31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. . .</a:t>
              </a:r>
            </a:p>
          </p:txBody>
        </p:sp>
        <p:grpSp>
          <p:nvGrpSpPr>
            <p:cNvPr id="23625" name="Group 7"/>
            <p:cNvGrpSpPr>
              <a:grpSpLocks/>
            </p:cNvGrpSpPr>
            <p:nvPr/>
          </p:nvGrpSpPr>
          <p:grpSpPr bwMode="auto">
            <a:xfrm>
              <a:off x="2872" y="2339"/>
              <a:ext cx="489" cy="440"/>
              <a:chOff x="2872" y="2339"/>
              <a:chExt cx="489" cy="440"/>
            </a:xfrm>
          </p:grpSpPr>
          <p:sp>
            <p:nvSpPr>
              <p:cNvPr id="23668" name="Text Box 8"/>
              <p:cNvSpPr txBox="1">
                <a:spLocks noChangeArrowheads="1"/>
              </p:cNvSpPr>
              <p:nvPr/>
            </p:nvSpPr>
            <p:spPr bwMode="auto">
              <a:xfrm>
                <a:off x="2872" y="233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3669" name="Group 9"/>
              <p:cNvGrpSpPr>
                <a:grpSpLocks/>
              </p:cNvGrpSpPr>
              <p:nvPr/>
            </p:nvGrpSpPr>
            <p:grpSpPr bwMode="auto">
              <a:xfrm>
                <a:off x="2920" y="2393"/>
                <a:ext cx="392" cy="332"/>
                <a:chOff x="2920" y="2393"/>
                <a:chExt cx="392" cy="332"/>
              </a:xfrm>
            </p:grpSpPr>
            <p:sp>
              <p:nvSpPr>
                <p:cNvPr id="23670" name="Freeform 10"/>
                <p:cNvSpPr>
                  <a:spLocks/>
                </p:cNvSpPr>
                <p:nvPr/>
              </p:nvSpPr>
              <p:spPr bwMode="auto">
                <a:xfrm>
                  <a:off x="2920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1" name="Freeform 11"/>
                <p:cNvSpPr>
                  <a:spLocks/>
                </p:cNvSpPr>
                <p:nvPr/>
              </p:nvSpPr>
              <p:spPr bwMode="auto">
                <a:xfrm>
                  <a:off x="2955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2" name="Freeform 12"/>
                <p:cNvSpPr>
                  <a:spLocks/>
                </p:cNvSpPr>
                <p:nvPr/>
              </p:nvSpPr>
              <p:spPr bwMode="auto">
                <a:xfrm>
                  <a:off x="2986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3" name="Freeform 13"/>
                <p:cNvSpPr>
                  <a:spLocks/>
                </p:cNvSpPr>
                <p:nvPr/>
              </p:nvSpPr>
              <p:spPr bwMode="auto">
                <a:xfrm>
                  <a:off x="3019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4" name="Freeform 14"/>
                <p:cNvSpPr>
                  <a:spLocks/>
                </p:cNvSpPr>
                <p:nvPr/>
              </p:nvSpPr>
              <p:spPr bwMode="auto">
                <a:xfrm>
                  <a:off x="305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5" name="Freeform 15"/>
                <p:cNvSpPr>
                  <a:spLocks/>
                </p:cNvSpPr>
                <p:nvPr/>
              </p:nvSpPr>
              <p:spPr bwMode="auto">
                <a:xfrm>
                  <a:off x="3083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6" name="Freeform 16"/>
                <p:cNvSpPr>
                  <a:spLocks/>
                </p:cNvSpPr>
                <p:nvPr/>
              </p:nvSpPr>
              <p:spPr bwMode="auto">
                <a:xfrm>
                  <a:off x="311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7" name="Freeform 17"/>
                <p:cNvSpPr>
                  <a:spLocks/>
                </p:cNvSpPr>
                <p:nvPr/>
              </p:nvSpPr>
              <p:spPr bwMode="auto">
                <a:xfrm>
                  <a:off x="314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8" name="Freeform 18"/>
                <p:cNvSpPr>
                  <a:spLocks/>
                </p:cNvSpPr>
                <p:nvPr/>
              </p:nvSpPr>
              <p:spPr bwMode="auto">
                <a:xfrm>
                  <a:off x="317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9" name="Freeform 19"/>
                <p:cNvSpPr>
                  <a:spLocks/>
                </p:cNvSpPr>
                <p:nvPr/>
              </p:nvSpPr>
              <p:spPr bwMode="auto">
                <a:xfrm>
                  <a:off x="321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80" name="Freeform 20"/>
                <p:cNvSpPr>
                  <a:spLocks/>
                </p:cNvSpPr>
                <p:nvPr/>
              </p:nvSpPr>
              <p:spPr bwMode="auto">
                <a:xfrm>
                  <a:off x="3242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26" name="Group 21"/>
            <p:cNvGrpSpPr>
              <a:grpSpLocks/>
            </p:cNvGrpSpPr>
            <p:nvPr/>
          </p:nvGrpSpPr>
          <p:grpSpPr bwMode="auto">
            <a:xfrm>
              <a:off x="3406" y="2339"/>
              <a:ext cx="489" cy="440"/>
              <a:chOff x="3406" y="2339"/>
              <a:chExt cx="489" cy="440"/>
            </a:xfrm>
          </p:grpSpPr>
          <p:sp>
            <p:nvSpPr>
              <p:cNvPr id="23655" name="Text Box 22"/>
              <p:cNvSpPr txBox="1">
                <a:spLocks noChangeArrowheads="1"/>
              </p:cNvSpPr>
              <p:nvPr/>
            </p:nvSpPr>
            <p:spPr bwMode="auto">
              <a:xfrm>
                <a:off x="3406" y="233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3656" name="Group 23"/>
              <p:cNvGrpSpPr>
                <a:grpSpLocks/>
              </p:cNvGrpSpPr>
              <p:nvPr/>
            </p:nvGrpSpPr>
            <p:grpSpPr bwMode="auto">
              <a:xfrm>
                <a:off x="3454" y="2393"/>
                <a:ext cx="392" cy="332"/>
                <a:chOff x="3454" y="2393"/>
                <a:chExt cx="392" cy="332"/>
              </a:xfrm>
            </p:grpSpPr>
            <p:sp>
              <p:nvSpPr>
                <p:cNvPr id="23657" name="Freeform 24"/>
                <p:cNvSpPr>
                  <a:spLocks/>
                </p:cNvSpPr>
                <p:nvPr/>
              </p:nvSpPr>
              <p:spPr bwMode="auto">
                <a:xfrm>
                  <a:off x="3454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8" name="Freeform 25"/>
                <p:cNvSpPr>
                  <a:spLocks/>
                </p:cNvSpPr>
                <p:nvPr/>
              </p:nvSpPr>
              <p:spPr bwMode="auto">
                <a:xfrm>
                  <a:off x="3489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9" name="Freeform 26"/>
                <p:cNvSpPr>
                  <a:spLocks/>
                </p:cNvSpPr>
                <p:nvPr/>
              </p:nvSpPr>
              <p:spPr bwMode="auto">
                <a:xfrm>
                  <a:off x="3520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0" name="Freeform 27"/>
                <p:cNvSpPr>
                  <a:spLocks/>
                </p:cNvSpPr>
                <p:nvPr/>
              </p:nvSpPr>
              <p:spPr bwMode="auto">
                <a:xfrm>
                  <a:off x="3553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1" name="Freeform 28"/>
                <p:cNvSpPr>
                  <a:spLocks/>
                </p:cNvSpPr>
                <p:nvPr/>
              </p:nvSpPr>
              <p:spPr bwMode="auto">
                <a:xfrm>
                  <a:off x="358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2" name="Freeform 29"/>
                <p:cNvSpPr>
                  <a:spLocks/>
                </p:cNvSpPr>
                <p:nvPr/>
              </p:nvSpPr>
              <p:spPr bwMode="auto">
                <a:xfrm>
                  <a:off x="3617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3" name="Freeform 30"/>
                <p:cNvSpPr>
                  <a:spLocks/>
                </p:cNvSpPr>
                <p:nvPr/>
              </p:nvSpPr>
              <p:spPr bwMode="auto">
                <a:xfrm>
                  <a:off x="364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4" name="Freeform 31"/>
                <p:cNvSpPr>
                  <a:spLocks/>
                </p:cNvSpPr>
                <p:nvPr/>
              </p:nvSpPr>
              <p:spPr bwMode="auto">
                <a:xfrm>
                  <a:off x="368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5" name="Freeform 32"/>
                <p:cNvSpPr>
                  <a:spLocks/>
                </p:cNvSpPr>
                <p:nvPr/>
              </p:nvSpPr>
              <p:spPr bwMode="auto">
                <a:xfrm>
                  <a:off x="3712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6" name="Freeform 33"/>
                <p:cNvSpPr>
                  <a:spLocks/>
                </p:cNvSpPr>
                <p:nvPr/>
              </p:nvSpPr>
              <p:spPr bwMode="auto">
                <a:xfrm>
                  <a:off x="374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7" name="Freeform 34"/>
                <p:cNvSpPr>
                  <a:spLocks/>
                </p:cNvSpPr>
                <p:nvPr/>
              </p:nvSpPr>
              <p:spPr bwMode="auto">
                <a:xfrm>
                  <a:off x="377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27" name="Group 35"/>
            <p:cNvGrpSpPr>
              <a:grpSpLocks/>
            </p:cNvGrpSpPr>
            <p:nvPr/>
          </p:nvGrpSpPr>
          <p:grpSpPr bwMode="auto">
            <a:xfrm>
              <a:off x="4746" y="2339"/>
              <a:ext cx="489" cy="440"/>
              <a:chOff x="4746" y="2339"/>
              <a:chExt cx="489" cy="440"/>
            </a:xfrm>
          </p:grpSpPr>
          <p:sp>
            <p:nvSpPr>
              <p:cNvPr id="23642" name="Text Box 36"/>
              <p:cNvSpPr txBox="1">
                <a:spLocks noChangeArrowheads="1"/>
              </p:cNvSpPr>
              <p:nvPr/>
            </p:nvSpPr>
            <p:spPr bwMode="auto">
              <a:xfrm>
                <a:off x="4746" y="233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3643" name="Group 37"/>
              <p:cNvGrpSpPr>
                <a:grpSpLocks/>
              </p:cNvGrpSpPr>
              <p:nvPr/>
            </p:nvGrpSpPr>
            <p:grpSpPr bwMode="auto">
              <a:xfrm>
                <a:off x="4794" y="2393"/>
                <a:ext cx="392" cy="332"/>
                <a:chOff x="4794" y="2393"/>
                <a:chExt cx="392" cy="332"/>
              </a:xfrm>
            </p:grpSpPr>
            <p:sp>
              <p:nvSpPr>
                <p:cNvPr id="23644" name="Freeform 38"/>
                <p:cNvSpPr>
                  <a:spLocks/>
                </p:cNvSpPr>
                <p:nvPr/>
              </p:nvSpPr>
              <p:spPr bwMode="auto">
                <a:xfrm>
                  <a:off x="4794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5" name="Freeform 39"/>
                <p:cNvSpPr>
                  <a:spLocks/>
                </p:cNvSpPr>
                <p:nvPr/>
              </p:nvSpPr>
              <p:spPr bwMode="auto">
                <a:xfrm>
                  <a:off x="4829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6" name="Freeform 40"/>
                <p:cNvSpPr>
                  <a:spLocks/>
                </p:cNvSpPr>
                <p:nvPr/>
              </p:nvSpPr>
              <p:spPr bwMode="auto">
                <a:xfrm>
                  <a:off x="4860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7" name="Freeform 41"/>
                <p:cNvSpPr>
                  <a:spLocks/>
                </p:cNvSpPr>
                <p:nvPr/>
              </p:nvSpPr>
              <p:spPr bwMode="auto">
                <a:xfrm>
                  <a:off x="4893" y="2393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8" name="Freeform 42"/>
                <p:cNvSpPr>
                  <a:spLocks/>
                </p:cNvSpPr>
                <p:nvPr/>
              </p:nvSpPr>
              <p:spPr bwMode="auto">
                <a:xfrm>
                  <a:off x="492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9" name="Freeform 43"/>
                <p:cNvSpPr>
                  <a:spLocks/>
                </p:cNvSpPr>
                <p:nvPr/>
              </p:nvSpPr>
              <p:spPr bwMode="auto">
                <a:xfrm>
                  <a:off x="4957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0" name="Freeform 44"/>
                <p:cNvSpPr>
                  <a:spLocks/>
                </p:cNvSpPr>
                <p:nvPr/>
              </p:nvSpPr>
              <p:spPr bwMode="auto">
                <a:xfrm>
                  <a:off x="498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1" name="Freeform 45"/>
                <p:cNvSpPr>
                  <a:spLocks/>
                </p:cNvSpPr>
                <p:nvPr/>
              </p:nvSpPr>
              <p:spPr bwMode="auto">
                <a:xfrm>
                  <a:off x="502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2" name="Freeform 46"/>
                <p:cNvSpPr>
                  <a:spLocks/>
                </p:cNvSpPr>
                <p:nvPr/>
              </p:nvSpPr>
              <p:spPr bwMode="auto">
                <a:xfrm>
                  <a:off x="5052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3" name="Freeform 47"/>
                <p:cNvSpPr>
                  <a:spLocks/>
                </p:cNvSpPr>
                <p:nvPr/>
              </p:nvSpPr>
              <p:spPr bwMode="auto">
                <a:xfrm>
                  <a:off x="508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54" name="Freeform 48"/>
                <p:cNvSpPr>
                  <a:spLocks/>
                </p:cNvSpPr>
                <p:nvPr/>
              </p:nvSpPr>
              <p:spPr bwMode="auto">
                <a:xfrm>
                  <a:off x="511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28" name="Group 49"/>
            <p:cNvGrpSpPr>
              <a:grpSpLocks/>
            </p:cNvGrpSpPr>
            <p:nvPr/>
          </p:nvGrpSpPr>
          <p:grpSpPr bwMode="auto">
            <a:xfrm>
              <a:off x="3942" y="2339"/>
              <a:ext cx="488" cy="440"/>
              <a:chOff x="3942" y="2339"/>
              <a:chExt cx="488" cy="440"/>
            </a:xfrm>
          </p:grpSpPr>
          <p:sp>
            <p:nvSpPr>
              <p:cNvPr id="23629" name="Text Box 50"/>
              <p:cNvSpPr txBox="1">
                <a:spLocks noChangeArrowheads="1"/>
              </p:cNvSpPr>
              <p:nvPr/>
            </p:nvSpPr>
            <p:spPr bwMode="auto">
              <a:xfrm>
                <a:off x="3942" y="2339"/>
                <a:ext cx="489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3630" name="Group 51"/>
              <p:cNvGrpSpPr>
                <a:grpSpLocks/>
              </p:cNvGrpSpPr>
              <p:nvPr/>
            </p:nvGrpSpPr>
            <p:grpSpPr bwMode="auto">
              <a:xfrm>
                <a:off x="3990" y="2393"/>
                <a:ext cx="391" cy="332"/>
                <a:chOff x="3990" y="2393"/>
                <a:chExt cx="391" cy="332"/>
              </a:xfrm>
            </p:grpSpPr>
            <p:sp>
              <p:nvSpPr>
                <p:cNvPr id="23631" name="Freeform 52"/>
                <p:cNvSpPr>
                  <a:spLocks/>
                </p:cNvSpPr>
                <p:nvPr/>
              </p:nvSpPr>
              <p:spPr bwMode="auto">
                <a:xfrm>
                  <a:off x="399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2" name="Freeform 53"/>
                <p:cNvSpPr>
                  <a:spLocks/>
                </p:cNvSpPr>
                <p:nvPr/>
              </p:nvSpPr>
              <p:spPr bwMode="auto">
                <a:xfrm>
                  <a:off x="4025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3" name="Freeform 54"/>
                <p:cNvSpPr>
                  <a:spLocks/>
                </p:cNvSpPr>
                <p:nvPr/>
              </p:nvSpPr>
              <p:spPr bwMode="auto">
                <a:xfrm>
                  <a:off x="405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4" name="Freeform 55"/>
                <p:cNvSpPr>
                  <a:spLocks/>
                </p:cNvSpPr>
                <p:nvPr/>
              </p:nvSpPr>
              <p:spPr bwMode="auto">
                <a:xfrm>
                  <a:off x="408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5" name="Freeform 56"/>
                <p:cNvSpPr>
                  <a:spLocks/>
                </p:cNvSpPr>
                <p:nvPr/>
              </p:nvSpPr>
              <p:spPr bwMode="auto">
                <a:xfrm>
                  <a:off x="4120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6" name="Freeform 57"/>
                <p:cNvSpPr>
                  <a:spLocks/>
                </p:cNvSpPr>
                <p:nvPr/>
              </p:nvSpPr>
              <p:spPr bwMode="auto">
                <a:xfrm>
                  <a:off x="4152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7" name="Freeform 58"/>
                <p:cNvSpPr>
                  <a:spLocks/>
                </p:cNvSpPr>
                <p:nvPr/>
              </p:nvSpPr>
              <p:spPr bwMode="auto">
                <a:xfrm>
                  <a:off x="4184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8" name="Freeform 59"/>
                <p:cNvSpPr>
                  <a:spLocks/>
                </p:cNvSpPr>
                <p:nvPr/>
              </p:nvSpPr>
              <p:spPr bwMode="auto">
                <a:xfrm>
                  <a:off x="4216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9" name="Freeform 60"/>
                <p:cNvSpPr>
                  <a:spLocks/>
                </p:cNvSpPr>
                <p:nvPr/>
              </p:nvSpPr>
              <p:spPr bwMode="auto">
                <a:xfrm>
                  <a:off x="4248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0" name="Freeform 61"/>
                <p:cNvSpPr>
                  <a:spLocks/>
                </p:cNvSpPr>
                <p:nvPr/>
              </p:nvSpPr>
              <p:spPr bwMode="auto">
                <a:xfrm>
                  <a:off x="4280" y="2393"/>
                  <a:ext cx="70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1" name="Freeform 62"/>
                <p:cNvSpPr>
                  <a:spLocks/>
                </p:cNvSpPr>
                <p:nvPr/>
              </p:nvSpPr>
              <p:spPr bwMode="auto">
                <a:xfrm>
                  <a:off x="4311" y="2393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558" name="Group 63"/>
          <p:cNvGrpSpPr>
            <a:grpSpLocks/>
          </p:cNvGrpSpPr>
          <p:nvPr/>
        </p:nvGrpSpPr>
        <p:grpSpPr bwMode="auto">
          <a:xfrm>
            <a:off x="4471988" y="5565775"/>
            <a:ext cx="3925887" cy="831850"/>
            <a:chOff x="2817" y="3506"/>
            <a:chExt cx="2473" cy="524"/>
          </a:xfrm>
        </p:grpSpPr>
        <p:sp>
          <p:nvSpPr>
            <p:cNvPr id="23565" name="Rectangle 64"/>
            <p:cNvSpPr>
              <a:spLocks noChangeArrowheads="1"/>
            </p:cNvSpPr>
            <p:nvPr/>
          </p:nvSpPr>
          <p:spPr bwMode="auto">
            <a:xfrm>
              <a:off x="2817" y="3506"/>
              <a:ext cx="2474" cy="525"/>
            </a:xfrm>
            <a:prstGeom prst="rect">
              <a:avLst/>
            </a:prstGeom>
            <a:noFill/>
            <a:ln w="2844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6" name="Text Box 65"/>
            <p:cNvSpPr txBox="1">
              <a:spLocks noChangeArrowheads="1"/>
            </p:cNvSpPr>
            <p:nvPr/>
          </p:nvSpPr>
          <p:spPr bwMode="auto">
            <a:xfrm>
              <a:off x="4431" y="3708"/>
              <a:ext cx="31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Palatino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. . .</a:t>
              </a:r>
            </a:p>
          </p:txBody>
        </p:sp>
        <p:grpSp>
          <p:nvGrpSpPr>
            <p:cNvPr id="23567" name="Group 66"/>
            <p:cNvGrpSpPr>
              <a:grpSpLocks/>
            </p:cNvGrpSpPr>
            <p:nvPr/>
          </p:nvGrpSpPr>
          <p:grpSpPr bwMode="auto">
            <a:xfrm>
              <a:off x="2872" y="3549"/>
              <a:ext cx="489" cy="440"/>
              <a:chOff x="2872" y="3549"/>
              <a:chExt cx="489" cy="440"/>
            </a:xfrm>
          </p:grpSpPr>
          <p:sp>
            <p:nvSpPr>
              <p:cNvPr id="23610" name="Text Box 67"/>
              <p:cNvSpPr txBox="1">
                <a:spLocks noChangeArrowheads="1"/>
              </p:cNvSpPr>
              <p:nvPr/>
            </p:nvSpPr>
            <p:spPr bwMode="auto">
              <a:xfrm>
                <a:off x="2872" y="354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3611" name="Group 68"/>
              <p:cNvGrpSpPr>
                <a:grpSpLocks/>
              </p:cNvGrpSpPr>
              <p:nvPr/>
            </p:nvGrpSpPr>
            <p:grpSpPr bwMode="auto">
              <a:xfrm>
                <a:off x="2920" y="3602"/>
                <a:ext cx="392" cy="332"/>
                <a:chOff x="2920" y="3602"/>
                <a:chExt cx="392" cy="332"/>
              </a:xfrm>
            </p:grpSpPr>
            <p:sp>
              <p:nvSpPr>
                <p:cNvPr id="23612" name="Freeform 69"/>
                <p:cNvSpPr>
                  <a:spLocks/>
                </p:cNvSpPr>
                <p:nvPr/>
              </p:nvSpPr>
              <p:spPr bwMode="auto">
                <a:xfrm>
                  <a:off x="2920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3" name="Freeform 70"/>
                <p:cNvSpPr>
                  <a:spLocks/>
                </p:cNvSpPr>
                <p:nvPr/>
              </p:nvSpPr>
              <p:spPr bwMode="auto">
                <a:xfrm>
                  <a:off x="2955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4" name="Freeform 71"/>
                <p:cNvSpPr>
                  <a:spLocks/>
                </p:cNvSpPr>
                <p:nvPr/>
              </p:nvSpPr>
              <p:spPr bwMode="auto">
                <a:xfrm>
                  <a:off x="2986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5" name="Freeform 72"/>
                <p:cNvSpPr>
                  <a:spLocks/>
                </p:cNvSpPr>
                <p:nvPr/>
              </p:nvSpPr>
              <p:spPr bwMode="auto">
                <a:xfrm>
                  <a:off x="3019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6" name="Freeform 73"/>
                <p:cNvSpPr>
                  <a:spLocks/>
                </p:cNvSpPr>
                <p:nvPr/>
              </p:nvSpPr>
              <p:spPr bwMode="auto">
                <a:xfrm>
                  <a:off x="305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7" name="Freeform 74"/>
                <p:cNvSpPr>
                  <a:spLocks/>
                </p:cNvSpPr>
                <p:nvPr/>
              </p:nvSpPr>
              <p:spPr bwMode="auto">
                <a:xfrm>
                  <a:off x="3083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8" name="Freeform 75"/>
                <p:cNvSpPr>
                  <a:spLocks/>
                </p:cNvSpPr>
                <p:nvPr/>
              </p:nvSpPr>
              <p:spPr bwMode="auto">
                <a:xfrm>
                  <a:off x="311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9" name="Freeform 76"/>
                <p:cNvSpPr>
                  <a:spLocks/>
                </p:cNvSpPr>
                <p:nvPr/>
              </p:nvSpPr>
              <p:spPr bwMode="auto">
                <a:xfrm>
                  <a:off x="314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0" name="Freeform 77"/>
                <p:cNvSpPr>
                  <a:spLocks/>
                </p:cNvSpPr>
                <p:nvPr/>
              </p:nvSpPr>
              <p:spPr bwMode="auto">
                <a:xfrm>
                  <a:off x="317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1" name="Freeform 78"/>
                <p:cNvSpPr>
                  <a:spLocks/>
                </p:cNvSpPr>
                <p:nvPr/>
              </p:nvSpPr>
              <p:spPr bwMode="auto">
                <a:xfrm>
                  <a:off x="321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2" name="Freeform 79"/>
                <p:cNvSpPr>
                  <a:spLocks/>
                </p:cNvSpPr>
                <p:nvPr/>
              </p:nvSpPr>
              <p:spPr bwMode="auto">
                <a:xfrm>
                  <a:off x="3242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68" name="Group 80"/>
            <p:cNvGrpSpPr>
              <a:grpSpLocks/>
            </p:cNvGrpSpPr>
            <p:nvPr/>
          </p:nvGrpSpPr>
          <p:grpSpPr bwMode="auto">
            <a:xfrm>
              <a:off x="3406" y="3549"/>
              <a:ext cx="489" cy="440"/>
              <a:chOff x="3406" y="3549"/>
              <a:chExt cx="489" cy="440"/>
            </a:xfrm>
          </p:grpSpPr>
          <p:sp>
            <p:nvSpPr>
              <p:cNvPr id="23597" name="Text Box 81"/>
              <p:cNvSpPr txBox="1">
                <a:spLocks noChangeArrowheads="1"/>
              </p:cNvSpPr>
              <p:nvPr/>
            </p:nvSpPr>
            <p:spPr bwMode="auto">
              <a:xfrm>
                <a:off x="3406" y="354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3598" name="Group 82"/>
              <p:cNvGrpSpPr>
                <a:grpSpLocks/>
              </p:cNvGrpSpPr>
              <p:nvPr/>
            </p:nvGrpSpPr>
            <p:grpSpPr bwMode="auto">
              <a:xfrm>
                <a:off x="3454" y="3602"/>
                <a:ext cx="392" cy="332"/>
                <a:chOff x="3454" y="3602"/>
                <a:chExt cx="392" cy="332"/>
              </a:xfrm>
            </p:grpSpPr>
            <p:sp>
              <p:nvSpPr>
                <p:cNvPr id="23599" name="Freeform 83"/>
                <p:cNvSpPr>
                  <a:spLocks/>
                </p:cNvSpPr>
                <p:nvPr/>
              </p:nvSpPr>
              <p:spPr bwMode="auto">
                <a:xfrm>
                  <a:off x="3454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0" name="Freeform 84"/>
                <p:cNvSpPr>
                  <a:spLocks/>
                </p:cNvSpPr>
                <p:nvPr/>
              </p:nvSpPr>
              <p:spPr bwMode="auto">
                <a:xfrm>
                  <a:off x="3489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1" name="Freeform 85"/>
                <p:cNvSpPr>
                  <a:spLocks/>
                </p:cNvSpPr>
                <p:nvPr/>
              </p:nvSpPr>
              <p:spPr bwMode="auto">
                <a:xfrm>
                  <a:off x="3520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2" name="Freeform 86"/>
                <p:cNvSpPr>
                  <a:spLocks/>
                </p:cNvSpPr>
                <p:nvPr/>
              </p:nvSpPr>
              <p:spPr bwMode="auto">
                <a:xfrm>
                  <a:off x="3553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3" name="Freeform 87"/>
                <p:cNvSpPr>
                  <a:spLocks/>
                </p:cNvSpPr>
                <p:nvPr/>
              </p:nvSpPr>
              <p:spPr bwMode="auto">
                <a:xfrm>
                  <a:off x="358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4" name="Freeform 88"/>
                <p:cNvSpPr>
                  <a:spLocks/>
                </p:cNvSpPr>
                <p:nvPr/>
              </p:nvSpPr>
              <p:spPr bwMode="auto">
                <a:xfrm>
                  <a:off x="3617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5" name="Freeform 89"/>
                <p:cNvSpPr>
                  <a:spLocks/>
                </p:cNvSpPr>
                <p:nvPr/>
              </p:nvSpPr>
              <p:spPr bwMode="auto">
                <a:xfrm>
                  <a:off x="364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6" name="Freeform 90"/>
                <p:cNvSpPr>
                  <a:spLocks/>
                </p:cNvSpPr>
                <p:nvPr/>
              </p:nvSpPr>
              <p:spPr bwMode="auto">
                <a:xfrm>
                  <a:off x="368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7" name="Freeform 91"/>
                <p:cNvSpPr>
                  <a:spLocks/>
                </p:cNvSpPr>
                <p:nvPr/>
              </p:nvSpPr>
              <p:spPr bwMode="auto">
                <a:xfrm>
                  <a:off x="3712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8" name="Freeform 92"/>
                <p:cNvSpPr>
                  <a:spLocks/>
                </p:cNvSpPr>
                <p:nvPr/>
              </p:nvSpPr>
              <p:spPr bwMode="auto">
                <a:xfrm>
                  <a:off x="374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9" name="Freeform 93"/>
                <p:cNvSpPr>
                  <a:spLocks/>
                </p:cNvSpPr>
                <p:nvPr/>
              </p:nvSpPr>
              <p:spPr bwMode="auto">
                <a:xfrm>
                  <a:off x="377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69" name="Group 94"/>
            <p:cNvGrpSpPr>
              <a:grpSpLocks/>
            </p:cNvGrpSpPr>
            <p:nvPr/>
          </p:nvGrpSpPr>
          <p:grpSpPr bwMode="auto">
            <a:xfrm>
              <a:off x="4746" y="3549"/>
              <a:ext cx="489" cy="440"/>
              <a:chOff x="4746" y="3549"/>
              <a:chExt cx="489" cy="440"/>
            </a:xfrm>
          </p:grpSpPr>
          <p:sp>
            <p:nvSpPr>
              <p:cNvPr id="23584" name="Text Box 95"/>
              <p:cNvSpPr txBox="1">
                <a:spLocks noChangeArrowheads="1"/>
              </p:cNvSpPr>
              <p:nvPr/>
            </p:nvSpPr>
            <p:spPr bwMode="auto">
              <a:xfrm>
                <a:off x="4746" y="3549"/>
                <a:ext cx="490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3585" name="Group 96"/>
              <p:cNvGrpSpPr>
                <a:grpSpLocks/>
              </p:cNvGrpSpPr>
              <p:nvPr/>
            </p:nvGrpSpPr>
            <p:grpSpPr bwMode="auto">
              <a:xfrm>
                <a:off x="4794" y="3602"/>
                <a:ext cx="392" cy="332"/>
                <a:chOff x="4794" y="3602"/>
                <a:chExt cx="392" cy="332"/>
              </a:xfrm>
            </p:grpSpPr>
            <p:sp>
              <p:nvSpPr>
                <p:cNvPr id="23586" name="Freeform 97"/>
                <p:cNvSpPr>
                  <a:spLocks/>
                </p:cNvSpPr>
                <p:nvPr/>
              </p:nvSpPr>
              <p:spPr bwMode="auto">
                <a:xfrm>
                  <a:off x="4794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7" name="Freeform 98"/>
                <p:cNvSpPr>
                  <a:spLocks/>
                </p:cNvSpPr>
                <p:nvPr/>
              </p:nvSpPr>
              <p:spPr bwMode="auto">
                <a:xfrm>
                  <a:off x="4829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8" name="Freeform 99"/>
                <p:cNvSpPr>
                  <a:spLocks/>
                </p:cNvSpPr>
                <p:nvPr/>
              </p:nvSpPr>
              <p:spPr bwMode="auto">
                <a:xfrm>
                  <a:off x="4860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9" name="Freeform 100"/>
                <p:cNvSpPr>
                  <a:spLocks/>
                </p:cNvSpPr>
                <p:nvPr/>
              </p:nvSpPr>
              <p:spPr bwMode="auto">
                <a:xfrm>
                  <a:off x="4893" y="3602"/>
                  <a:ext cx="72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0" name="Freeform 101"/>
                <p:cNvSpPr>
                  <a:spLocks/>
                </p:cNvSpPr>
                <p:nvPr/>
              </p:nvSpPr>
              <p:spPr bwMode="auto">
                <a:xfrm>
                  <a:off x="492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1" name="Freeform 102"/>
                <p:cNvSpPr>
                  <a:spLocks/>
                </p:cNvSpPr>
                <p:nvPr/>
              </p:nvSpPr>
              <p:spPr bwMode="auto">
                <a:xfrm>
                  <a:off x="4957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2" name="Freeform 103"/>
                <p:cNvSpPr>
                  <a:spLocks/>
                </p:cNvSpPr>
                <p:nvPr/>
              </p:nvSpPr>
              <p:spPr bwMode="auto">
                <a:xfrm>
                  <a:off x="498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3" name="Freeform 104"/>
                <p:cNvSpPr>
                  <a:spLocks/>
                </p:cNvSpPr>
                <p:nvPr/>
              </p:nvSpPr>
              <p:spPr bwMode="auto">
                <a:xfrm>
                  <a:off x="502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4" name="Freeform 105"/>
                <p:cNvSpPr>
                  <a:spLocks/>
                </p:cNvSpPr>
                <p:nvPr/>
              </p:nvSpPr>
              <p:spPr bwMode="auto">
                <a:xfrm>
                  <a:off x="5052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5" name="Freeform 106"/>
                <p:cNvSpPr>
                  <a:spLocks/>
                </p:cNvSpPr>
                <p:nvPr/>
              </p:nvSpPr>
              <p:spPr bwMode="auto">
                <a:xfrm>
                  <a:off x="508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6" name="Freeform 107"/>
                <p:cNvSpPr>
                  <a:spLocks/>
                </p:cNvSpPr>
                <p:nvPr/>
              </p:nvSpPr>
              <p:spPr bwMode="auto">
                <a:xfrm>
                  <a:off x="511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70" name="Group 108"/>
            <p:cNvGrpSpPr>
              <a:grpSpLocks/>
            </p:cNvGrpSpPr>
            <p:nvPr/>
          </p:nvGrpSpPr>
          <p:grpSpPr bwMode="auto">
            <a:xfrm>
              <a:off x="3942" y="3549"/>
              <a:ext cx="488" cy="440"/>
              <a:chOff x="3942" y="3549"/>
              <a:chExt cx="488" cy="440"/>
            </a:xfrm>
          </p:grpSpPr>
          <p:sp>
            <p:nvSpPr>
              <p:cNvPr id="23571" name="Text Box 109"/>
              <p:cNvSpPr txBox="1">
                <a:spLocks noChangeArrowheads="1"/>
              </p:cNvSpPr>
              <p:nvPr/>
            </p:nvSpPr>
            <p:spPr bwMode="auto">
              <a:xfrm>
                <a:off x="3942" y="3549"/>
                <a:ext cx="489" cy="441"/>
              </a:xfrm>
              <a:prstGeom prst="rect">
                <a:avLst/>
              </a:prstGeom>
              <a:noFill/>
              <a:ln w="19080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3572" name="Group 110"/>
              <p:cNvGrpSpPr>
                <a:grpSpLocks/>
              </p:cNvGrpSpPr>
              <p:nvPr/>
            </p:nvGrpSpPr>
            <p:grpSpPr bwMode="auto">
              <a:xfrm>
                <a:off x="3990" y="3602"/>
                <a:ext cx="391" cy="332"/>
                <a:chOff x="3990" y="3602"/>
                <a:chExt cx="391" cy="332"/>
              </a:xfrm>
            </p:grpSpPr>
            <p:sp>
              <p:nvSpPr>
                <p:cNvPr id="23573" name="Freeform 111"/>
                <p:cNvSpPr>
                  <a:spLocks/>
                </p:cNvSpPr>
                <p:nvPr/>
              </p:nvSpPr>
              <p:spPr bwMode="auto">
                <a:xfrm>
                  <a:off x="399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4" name="Freeform 112"/>
                <p:cNvSpPr>
                  <a:spLocks/>
                </p:cNvSpPr>
                <p:nvPr/>
              </p:nvSpPr>
              <p:spPr bwMode="auto">
                <a:xfrm>
                  <a:off x="4025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5" name="Freeform 113"/>
                <p:cNvSpPr>
                  <a:spLocks/>
                </p:cNvSpPr>
                <p:nvPr/>
              </p:nvSpPr>
              <p:spPr bwMode="auto">
                <a:xfrm>
                  <a:off x="405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6" name="Freeform 114"/>
                <p:cNvSpPr>
                  <a:spLocks/>
                </p:cNvSpPr>
                <p:nvPr/>
              </p:nvSpPr>
              <p:spPr bwMode="auto">
                <a:xfrm>
                  <a:off x="408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7" name="Freeform 115"/>
                <p:cNvSpPr>
                  <a:spLocks/>
                </p:cNvSpPr>
                <p:nvPr/>
              </p:nvSpPr>
              <p:spPr bwMode="auto">
                <a:xfrm>
                  <a:off x="4120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8" name="Freeform 116"/>
                <p:cNvSpPr>
                  <a:spLocks/>
                </p:cNvSpPr>
                <p:nvPr/>
              </p:nvSpPr>
              <p:spPr bwMode="auto">
                <a:xfrm>
                  <a:off x="4152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9" name="Freeform 117"/>
                <p:cNvSpPr>
                  <a:spLocks/>
                </p:cNvSpPr>
                <p:nvPr/>
              </p:nvSpPr>
              <p:spPr bwMode="auto">
                <a:xfrm>
                  <a:off x="4184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0" name="Freeform 118"/>
                <p:cNvSpPr>
                  <a:spLocks/>
                </p:cNvSpPr>
                <p:nvPr/>
              </p:nvSpPr>
              <p:spPr bwMode="auto">
                <a:xfrm>
                  <a:off x="4216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1" name="Freeform 119"/>
                <p:cNvSpPr>
                  <a:spLocks/>
                </p:cNvSpPr>
                <p:nvPr/>
              </p:nvSpPr>
              <p:spPr bwMode="auto">
                <a:xfrm>
                  <a:off x="4248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2" name="Freeform 120"/>
                <p:cNvSpPr>
                  <a:spLocks/>
                </p:cNvSpPr>
                <p:nvPr/>
              </p:nvSpPr>
              <p:spPr bwMode="auto">
                <a:xfrm>
                  <a:off x="4280" y="3602"/>
                  <a:ext cx="70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3" name="Freeform 121"/>
                <p:cNvSpPr>
                  <a:spLocks/>
                </p:cNvSpPr>
                <p:nvPr/>
              </p:nvSpPr>
              <p:spPr bwMode="auto">
                <a:xfrm>
                  <a:off x="4311" y="3602"/>
                  <a:ext cx="71" cy="333"/>
                </a:xfrm>
                <a:custGeom>
                  <a:avLst/>
                  <a:gdLst>
                    <a:gd name="T0" fmla="*/ 0 w 208"/>
                    <a:gd name="T1" fmla="*/ 0 h 1536"/>
                    <a:gd name="T2" fmla="*/ 0 w 208"/>
                    <a:gd name="T3" fmla="*/ 0 h 1536"/>
                    <a:gd name="T4" fmla="*/ 0 w 208"/>
                    <a:gd name="T5" fmla="*/ 0 h 1536"/>
                    <a:gd name="T6" fmla="*/ 0 w 208"/>
                    <a:gd name="T7" fmla="*/ 0 h 1536"/>
                    <a:gd name="T8" fmla="*/ 0 w 208"/>
                    <a:gd name="T9" fmla="*/ 0 h 1536"/>
                    <a:gd name="T10" fmla="*/ 0 w 208"/>
                    <a:gd name="T11" fmla="*/ 0 h 1536"/>
                    <a:gd name="T12" fmla="*/ 0 w 208"/>
                    <a:gd name="T13" fmla="*/ 0 h 1536"/>
                    <a:gd name="T14" fmla="*/ 0 w 208"/>
                    <a:gd name="T15" fmla="*/ 0 h 1536"/>
                    <a:gd name="T16" fmla="*/ 0 w 208"/>
                    <a:gd name="T17" fmla="*/ 0 h 1536"/>
                    <a:gd name="T18" fmla="*/ 0 w 208"/>
                    <a:gd name="T19" fmla="*/ 0 h 1536"/>
                    <a:gd name="T20" fmla="*/ 0 w 208"/>
                    <a:gd name="T21" fmla="*/ 0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559" name="Text Box 122"/>
          <p:cNvSpPr txBox="1">
            <a:spLocks noChangeArrowheads="1"/>
          </p:cNvSpPr>
          <p:nvPr/>
        </p:nvSpPr>
        <p:spPr bwMode="auto">
          <a:xfrm>
            <a:off x="546100" y="3714750"/>
            <a:ext cx="38608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>
                <a:srgbClr val="00CC00"/>
              </a:buClr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00CC00"/>
                </a:solidFill>
                <a:latin typeface="Arial" panose="020B0604020202020204" pitchFamily="34" charset="0"/>
              </a:rPr>
              <a:t>Parallel Kernel (device)</a:t>
            </a:r>
            <a:r>
              <a:rPr lang="ar-SA" altLang="en-US" sz="1800" b="1">
                <a:solidFill>
                  <a:srgbClr val="00CC00"/>
                </a:solidFill>
                <a:latin typeface="Arial" panose="020B0604020202020204" pitchFamily="34" charset="0"/>
              </a:rPr>
              <a:t>‏</a:t>
            </a:r>
            <a:endParaRPr lang="en-US" altLang="en-US" sz="1800" b="1">
              <a:solidFill>
                <a:srgbClr val="00CC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450"/>
              </a:spcBef>
              <a:buClr>
                <a:srgbClr val="00CC00"/>
              </a:buClr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00CC00"/>
                </a:solidFill>
                <a:latin typeface="Arial" panose="020B0604020202020204" pitchFamily="34" charset="0"/>
              </a:rPr>
              <a:t>KernelA&lt;&lt;&lt; nBlk, nTid &gt;&gt;&gt;(args);</a:t>
            </a:r>
          </a:p>
        </p:txBody>
      </p:sp>
      <p:sp>
        <p:nvSpPr>
          <p:cNvPr id="23560" name="Freeform 123"/>
          <p:cNvSpPr>
            <a:spLocks/>
          </p:cNvSpPr>
          <p:nvPr/>
        </p:nvSpPr>
        <p:spPr bwMode="auto">
          <a:xfrm>
            <a:off x="6399213" y="2749550"/>
            <a:ext cx="73025" cy="808038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124"/>
          <p:cNvSpPr txBox="1">
            <a:spLocks noChangeArrowheads="1"/>
          </p:cNvSpPr>
          <p:nvPr/>
        </p:nvSpPr>
        <p:spPr bwMode="auto">
          <a:xfrm>
            <a:off x="1330325" y="4897438"/>
            <a:ext cx="22939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225"/>
              </a:spcBef>
              <a:buClr>
                <a:srgbClr val="3333CC"/>
              </a:buClr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3333CC"/>
                </a:solidFill>
                <a:latin typeface="Arial" panose="020B0604020202020204" pitchFamily="34" charset="0"/>
              </a:rPr>
              <a:t>Serial Code (host)</a:t>
            </a:r>
            <a:r>
              <a:rPr lang="ar-SA" altLang="en-US" sz="1800" b="1">
                <a:solidFill>
                  <a:srgbClr val="3333CC"/>
                </a:solidFill>
                <a:latin typeface="Arial" panose="020B0604020202020204" pitchFamily="34" charset="0"/>
              </a:rPr>
              <a:t>‏</a:t>
            </a:r>
            <a:endParaRPr lang="en-US" altLang="en-US" sz="1800" b="1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23562" name="Freeform 125"/>
          <p:cNvSpPr>
            <a:spLocks/>
          </p:cNvSpPr>
          <p:nvPr/>
        </p:nvSpPr>
        <p:spPr bwMode="auto">
          <a:xfrm>
            <a:off x="6399213" y="4656138"/>
            <a:ext cx="73025" cy="808037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126"/>
          <p:cNvSpPr txBox="1">
            <a:spLocks noChangeArrowheads="1"/>
          </p:cNvSpPr>
          <p:nvPr/>
        </p:nvSpPr>
        <p:spPr bwMode="auto">
          <a:xfrm>
            <a:off x="546100" y="5634038"/>
            <a:ext cx="38608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50"/>
              </a:spcBef>
              <a:buClr>
                <a:srgbClr val="00CC00"/>
              </a:buClr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00CC00"/>
                </a:solidFill>
                <a:latin typeface="Arial" panose="020B0604020202020204" pitchFamily="34" charset="0"/>
              </a:rPr>
              <a:t>Parallel Kernel (device)</a:t>
            </a:r>
            <a:r>
              <a:rPr lang="ar-SA" altLang="en-US" sz="1800" b="1">
                <a:solidFill>
                  <a:srgbClr val="00CC00"/>
                </a:solidFill>
                <a:latin typeface="Arial" panose="020B0604020202020204" pitchFamily="34" charset="0"/>
              </a:rPr>
              <a:t>‏</a:t>
            </a:r>
            <a:endParaRPr lang="en-US" altLang="en-US" sz="1800" b="1">
              <a:solidFill>
                <a:srgbClr val="00CC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450"/>
              </a:spcBef>
              <a:buClr>
                <a:srgbClr val="00CC00"/>
              </a:buClr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00CC00"/>
                </a:solidFill>
                <a:latin typeface="Arial" panose="020B0604020202020204" pitchFamily="34" charset="0"/>
              </a:rPr>
              <a:t>KernelB&lt;&lt;&lt; nBlk, nTid &gt;&gt;&gt;(args);</a:t>
            </a:r>
          </a:p>
        </p:txBody>
      </p:sp>
      <p:sp>
        <p:nvSpPr>
          <p:cNvPr id="23564" name="Slide Number Placeholder 12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C457156-C6AB-43DF-A4E1-F3ECE0F846CB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/>
              <a:t>© David Kirk/NVIDIA and Wen-mei W. Hwu, 2007-2016 ECE408/CS483, University of Illinois, Urbana-Champaign</a:t>
            </a:r>
            <a:endParaRPr lang="en-US" altLang="en-US" sz="1200"/>
          </a:p>
        </p:txBody>
      </p:sp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6629400" y="64579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B847CD68-13AA-446C-B509-5137E3F89AAF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Font typeface="Arial" panose="020B0604020202020204" pitchFamily="34" charset="0"/>
                <a:buNone/>
              </a:pPr>
              <a:t>6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19100" y="0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</a:rPr>
              <a:t>Arrays of Parallel Threads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53440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973138" indent="-401638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A CUDA kernel is executed by a </a:t>
            </a: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grid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 (array) of</a:t>
            </a:r>
            <a:r>
              <a:rPr lang="en-US" altLang="en-US" sz="280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threads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All threads in a grid run the same kernel code (SPMD)</a:t>
            </a:r>
            <a:r>
              <a:rPr lang="ar-SA" altLang="en-US">
                <a:solidFill>
                  <a:srgbClr val="000000"/>
                </a:solidFill>
                <a:latin typeface="Arial" panose="020B0604020202020204" pitchFamily="34" charset="0"/>
              </a:rPr>
              <a:t>‏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Each thread has an index that it uses to compute memory addresses and make control decisions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</a:pPr>
            <a:endParaRPr lang="en-US" alt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Freeform 26"/>
          <p:cNvSpPr>
            <a:spLocks/>
          </p:cNvSpPr>
          <p:nvPr/>
        </p:nvSpPr>
        <p:spPr bwMode="auto">
          <a:xfrm>
            <a:off x="3429000" y="39624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Freeform 27"/>
          <p:cNvSpPr>
            <a:spLocks/>
          </p:cNvSpPr>
          <p:nvPr/>
        </p:nvSpPr>
        <p:spPr bwMode="auto">
          <a:xfrm>
            <a:off x="3810000" y="3962400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Freeform 28"/>
          <p:cNvSpPr>
            <a:spLocks/>
          </p:cNvSpPr>
          <p:nvPr/>
        </p:nvSpPr>
        <p:spPr bwMode="auto">
          <a:xfrm>
            <a:off x="4114800" y="3962400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Freeform 29"/>
          <p:cNvSpPr>
            <a:spLocks/>
          </p:cNvSpPr>
          <p:nvPr/>
        </p:nvSpPr>
        <p:spPr bwMode="auto">
          <a:xfrm>
            <a:off x="4419600" y="39624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Freeform 30"/>
          <p:cNvSpPr>
            <a:spLocks/>
          </p:cNvSpPr>
          <p:nvPr/>
        </p:nvSpPr>
        <p:spPr bwMode="auto">
          <a:xfrm>
            <a:off x="5562600" y="39624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Freeform 33"/>
          <p:cNvSpPr>
            <a:spLocks/>
          </p:cNvSpPr>
          <p:nvPr/>
        </p:nvSpPr>
        <p:spPr bwMode="auto">
          <a:xfrm>
            <a:off x="5257800" y="39624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200400" y="4495800"/>
            <a:ext cx="2819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 = </a:t>
            </a:r>
            <a:r>
              <a:rPr lang="en-US" sz="1600" dirty="0" err="1">
                <a:solidFill>
                  <a:schemeClr val="tx1"/>
                </a:solidFill>
              </a:rPr>
              <a:t>blockIdx.x</a:t>
            </a:r>
            <a:r>
              <a:rPr lang="en-US" sz="1600" dirty="0">
                <a:solidFill>
                  <a:schemeClr val="tx1"/>
                </a:solidFill>
              </a:rPr>
              <a:t> * </a:t>
            </a:r>
            <a:r>
              <a:rPr lang="en-US" sz="1600" dirty="0" err="1">
                <a:solidFill>
                  <a:schemeClr val="tx1"/>
                </a:solidFill>
              </a:rPr>
              <a:t>blockDim.x</a:t>
            </a:r>
            <a:r>
              <a:rPr lang="en-US" sz="1600" dirty="0">
                <a:solidFill>
                  <a:schemeClr val="tx1"/>
                </a:solidFill>
              </a:rPr>
              <a:t> + </a:t>
            </a:r>
            <a:r>
              <a:rPr lang="en-US" sz="1600" dirty="0" err="1">
                <a:solidFill>
                  <a:schemeClr val="tx1"/>
                </a:solidFill>
              </a:rPr>
              <a:t>threadIdx.x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= A[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+ B[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];</a:t>
            </a:r>
          </a:p>
        </p:txBody>
      </p:sp>
      <p:sp>
        <p:nvSpPr>
          <p:cNvPr id="25612" name="TextBox 22"/>
          <p:cNvSpPr txBox="1">
            <a:spLocks noChangeArrowheads="1"/>
          </p:cNvSpPr>
          <p:nvPr/>
        </p:nvSpPr>
        <p:spPr bwMode="auto">
          <a:xfrm>
            <a:off x="4724400" y="38862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/>
              <a:t>…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00400" y="358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733800" y="358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267200" y="358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953000" y="358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486400" y="358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25618" name="TextBox 22"/>
          <p:cNvSpPr txBox="1">
            <a:spLocks noChangeArrowheads="1"/>
          </p:cNvSpPr>
          <p:nvPr/>
        </p:nvSpPr>
        <p:spPr bwMode="auto">
          <a:xfrm>
            <a:off x="4724400" y="57912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/>
              <a:t>…</a:t>
            </a:r>
          </a:p>
        </p:txBody>
      </p:sp>
      <p:sp>
        <p:nvSpPr>
          <p:cNvPr id="25619" name="Slide Number Placeholder 2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1211346-F217-4415-A990-BB583638363C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9"/>
          <p:cNvSpPr>
            <a:spLocks noChangeArrowheads="1"/>
          </p:cNvSpPr>
          <p:nvPr/>
        </p:nvSpPr>
        <p:spPr bwMode="auto">
          <a:xfrm>
            <a:off x="7724775" y="274638"/>
            <a:ext cx="1419225" cy="579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1" name="Rectangle 40"/>
          <p:cNvSpPr>
            <a:spLocks noGrp="1" noChangeArrowheads="1"/>
          </p:cNvSpPr>
          <p:nvPr>
            <p:ph type="title"/>
          </p:nvPr>
        </p:nvSpPr>
        <p:spPr>
          <a:xfrm>
            <a:off x="381000" y="212725"/>
            <a:ext cx="8610600" cy="7032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Thread Blocks: Scalable Cooperation</a:t>
            </a:r>
          </a:p>
        </p:txBody>
      </p:sp>
      <p:sp>
        <p:nvSpPr>
          <p:cNvPr id="27652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610600" cy="2286000"/>
          </a:xfrm>
        </p:spPr>
        <p:txBody>
          <a:bodyPr/>
          <a:lstStyle/>
          <a:p>
            <a:pPr marL="457200" indent="-457200" eaLnBrk="1" hangingPunct="1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mtClean="0"/>
              <a:t>Divide thread array into multiple blocks</a:t>
            </a:r>
          </a:p>
          <a:p>
            <a:pPr marL="973138" lvl="1" indent="-401638" eaLnBrk="1" hangingPunct="1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mtClean="0"/>
              <a:t>Threads within a block cooperate via </a:t>
            </a:r>
            <a:r>
              <a:rPr lang="en-US" altLang="en-US" b="1" smtClean="0">
                <a:solidFill>
                  <a:srgbClr val="3333CC"/>
                </a:solidFill>
              </a:rPr>
              <a:t>shared memory, atomic operations </a:t>
            </a:r>
            <a:r>
              <a:rPr lang="en-US" altLang="en-US" smtClean="0"/>
              <a:t>and </a:t>
            </a:r>
            <a:r>
              <a:rPr lang="en-US" altLang="en-US" b="1" smtClean="0">
                <a:solidFill>
                  <a:srgbClr val="3333CC"/>
                </a:solidFill>
              </a:rPr>
              <a:t>barrier synchronization</a:t>
            </a:r>
          </a:p>
          <a:p>
            <a:pPr marL="973138" lvl="1" indent="-401638" eaLnBrk="1" hangingPunct="1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mtClean="0"/>
              <a:t>Threads in different blocks cannot cooperate</a:t>
            </a:r>
          </a:p>
        </p:txBody>
      </p:sp>
      <p:sp>
        <p:nvSpPr>
          <p:cNvPr id="27653" name="Freeform 26"/>
          <p:cNvSpPr>
            <a:spLocks/>
          </p:cNvSpPr>
          <p:nvPr/>
        </p:nvSpPr>
        <p:spPr bwMode="auto">
          <a:xfrm>
            <a:off x="2286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Freeform 27"/>
          <p:cNvSpPr>
            <a:spLocks/>
          </p:cNvSpPr>
          <p:nvPr/>
        </p:nvSpPr>
        <p:spPr bwMode="auto">
          <a:xfrm>
            <a:off x="609600" y="4267200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Freeform 28"/>
          <p:cNvSpPr>
            <a:spLocks/>
          </p:cNvSpPr>
          <p:nvPr/>
        </p:nvSpPr>
        <p:spPr bwMode="auto">
          <a:xfrm>
            <a:off x="914400" y="4267200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Freeform 29"/>
          <p:cNvSpPr>
            <a:spLocks/>
          </p:cNvSpPr>
          <p:nvPr/>
        </p:nvSpPr>
        <p:spPr bwMode="auto">
          <a:xfrm>
            <a:off x="12192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Freeform 30"/>
          <p:cNvSpPr>
            <a:spLocks/>
          </p:cNvSpPr>
          <p:nvPr/>
        </p:nvSpPr>
        <p:spPr bwMode="auto">
          <a:xfrm>
            <a:off x="23622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Freeform 33"/>
          <p:cNvSpPr>
            <a:spLocks/>
          </p:cNvSpPr>
          <p:nvPr/>
        </p:nvSpPr>
        <p:spPr bwMode="auto">
          <a:xfrm>
            <a:off x="20574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0" y="4800600"/>
            <a:ext cx="2819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 = </a:t>
            </a:r>
            <a:r>
              <a:rPr lang="en-US" sz="1600" dirty="0" err="1">
                <a:solidFill>
                  <a:schemeClr val="tx1"/>
                </a:solidFill>
              </a:rPr>
              <a:t>blockIdx.x</a:t>
            </a:r>
            <a:r>
              <a:rPr lang="en-US" sz="1600" dirty="0">
                <a:solidFill>
                  <a:schemeClr val="tx1"/>
                </a:solidFill>
              </a:rPr>
              <a:t> * </a:t>
            </a:r>
            <a:r>
              <a:rPr lang="en-US" sz="1600" dirty="0" err="1">
                <a:solidFill>
                  <a:schemeClr val="tx1"/>
                </a:solidFill>
              </a:rPr>
              <a:t>blockDim.x</a:t>
            </a:r>
            <a:r>
              <a:rPr lang="en-US" sz="1600" dirty="0">
                <a:solidFill>
                  <a:schemeClr val="tx1"/>
                </a:solidFill>
              </a:rPr>
              <a:t> + </a:t>
            </a:r>
            <a:r>
              <a:rPr lang="en-US" sz="1600" dirty="0" err="1">
                <a:solidFill>
                  <a:schemeClr val="tx1"/>
                </a:solidFill>
              </a:rPr>
              <a:t>threadIdx.x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= A[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+ B[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];</a:t>
            </a:r>
          </a:p>
        </p:txBody>
      </p:sp>
      <p:sp>
        <p:nvSpPr>
          <p:cNvPr id="27660" name="TextBox 22"/>
          <p:cNvSpPr txBox="1">
            <a:spLocks noChangeArrowheads="1"/>
          </p:cNvSpPr>
          <p:nvPr/>
        </p:nvSpPr>
        <p:spPr bwMode="auto">
          <a:xfrm>
            <a:off x="1524000" y="41910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/>
              <a:t>…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334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0668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7526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254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22860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27666" name="TextBox 14"/>
          <p:cNvSpPr txBox="1">
            <a:spLocks noChangeArrowheads="1"/>
          </p:cNvSpPr>
          <p:nvPr/>
        </p:nvSpPr>
        <p:spPr bwMode="auto">
          <a:xfrm>
            <a:off x="381000" y="3505200"/>
            <a:ext cx="187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Thread Block 0</a:t>
            </a:r>
          </a:p>
        </p:txBody>
      </p:sp>
      <p:sp>
        <p:nvSpPr>
          <p:cNvPr id="27667" name="Freeform 26"/>
          <p:cNvSpPr>
            <a:spLocks/>
          </p:cNvSpPr>
          <p:nvPr/>
        </p:nvSpPr>
        <p:spPr bwMode="auto">
          <a:xfrm>
            <a:off x="32004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Freeform 27"/>
          <p:cNvSpPr>
            <a:spLocks/>
          </p:cNvSpPr>
          <p:nvPr/>
        </p:nvSpPr>
        <p:spPr bwMode="auto">
          <a:xfrm>
            <a:off x="3581400" y="4267200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Freeform 28"/>
          <p:cNvSpPr>
            <a:spLocks/>
          </p:cNvSpPr>
          <p:nvPr/>
        </p:nvSpPr>
        <p:spPr bwMode="auto">
          <a:xfrm>
            <a:off x="3886200" y="4267200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Freeform 29"/>
          <p:cNvSpPr>
            <a:spLocks/>
          </p:cNvSpPr>
          <p:nvPr/>
        </p:nvSpPr>
        <p:spPr bwMode="auto">
          <a:xfrm>
            <a:off x="41910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Freeform 30"/>
          <p:cNvSpPr>
            <a:spLocks/>
          </p:cNvSpPr>
          <p:nvPr/>
        </p:nvSpPr>
        <p:spPr bwMode="auto">
          <a:xfrm>
            <a:off x="53340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Freeform 33"/>
          <p:cNvSpPr>
            <a:spLocks/>
          </p:cNvSpPr>
          <p:nvPr/>
        </p:nvSpPr>
        <p:spPr bwMode="auto">
          <a:xfrm>
            <a:off x="50292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TextBox 22"/>
          <p:cNvSpPr txBox="1">
            <a:spLocks noChangeArrowheads="1"/>
          </p:cNvSpPr>
          <p:nvPr/>
        </p:nvSpPr>
        <p:spPr bwMode="auto">
          <a:xfrm>
            <a:off x="4495800" y="41910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/>
              <a:t>…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5052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0386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47244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254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52578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27678" name="TextBox 32"/>
          <p:cNvSpPr txBox="1">
            <a:spLocks noChangeArrowheads="1"/>
          </p:cNvSpPr>
          <p:nvPr/>
        </p:nvSpPr>
        <p:spPr bwMode="auto">
          <a:xfrm>
            <a:off x="3352800" y="3505200"/>
            <a:ext cx="187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Thread Block 1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29718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2971800" y="4800600"/>
            <a:ext cx="2819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 = </a:t>
            </a:r>
            <a:r>
              <a:rPr lang="en-US" sz="1600" dirty="0" err="1">
                <a:solidFill>
                  <a:schemeClr val="tx1"/>
                </a:solidFill>
              </a:rPr>
              <a:t>blockIdx.x</a:t>
            </a:r>
            <a:r>
              <a:rPr lang="en-US" sz="1600" dirty="0">
                <a:solidFill>
                  <a:schemeClr val="tx1"/>
                </a:solidFill>
              </a:rPr>
              <a:t> * </a:t>
            </a:r>
            <a:r>
              <a:rPr lang="en-US" sz="1600" dirty="0" err="1">
                <a:solidFill>
                  <a:schemeClr val="tx1"/>
                </a:solidFill>
              </a:rPr>
              <a:t>blockDim.x</a:t>
            </a:r>
            <a:r>
              <a:rPr lang="en-US" sz="1600" dirty="0">
                <a:solidFill>
                  <a:schemeClr val="tx1"/>
                </a:solidFill>
              </a:rPr>
              <a:t> + </a:t>
            </a:r>
            <a:r>
              <a:rPr lang="en-US" sz="1600" dirty="0" err="1">
                <a:solidFill>
                  <a:schemeClr val="tx1"/>
                </a:solidFill>
              </a:rPr>
              <a:t>threadIdx.x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= A[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+ B[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];</a:t>
            </a:r>
          </a:p>
        </p:txBody>
      </p:sp>
      <p:sp>
        <p:nvSpPr>
          <p:cNvPr id="27681" name="Freeform 26"/>
          <p:cNvSpPr>
            <a:spLocks/>
          </p:cNvSpPr>
          <p:nvPr/>
        </p:nvSpPr>
        <p:spPr bwMode="auto">
          <a:xfrm>
            <a:off x="65532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Freeform 27"/>
          <p:cNvSpPr>
            <a:spLocks/>
          </p:cNvSpPr>
          <p:nvPr/>
        </p:nvSpPr>
        <p:spPr bwMode="auto">
          <a:xfrm>
            <a:off x="6934200" y="4267200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Freeform 28"/>
          <p:cNvSpPr>
            <a:spLocks/>
          </p:cNvSpPr>
          <p:nvPr/>
        </p:nvSpPr>
        <p:spPr bwMode="auto">
          <a:xfrm>
            <a:off x="7239000" y="4267200"/>
            <a:ext cx="241300" cy="2370138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Freeform 29"/>
          <p:cNvSpPr>
            <a:spLocks/>
          </p:cNvSpPr>
          <p:nvPr/>
        </p:nvSpPr>
        <p:spPr bwMode="auto">
          <a:xfrm>
            <a:off x="75438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5" name="Freeform 30"/>
          <p:cNvSpPr>
            <a:spLocks/>
          </p:cNvSpPr>
          <p:nvPr/>
        </p:nvSpPr>
        <p:spPr bwMode="auto">
          <a:xfrm>
            <a:off x="86868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Freeform 33"/>
          <p:cNvSpPr>
            <a:spLocks/>
          </p:cNvSpPr>
          <p:nvPr/>
        </p:nvSpPr>
        <p:spPr bwMode="auto">
          <a:xfrm>
            <a:off x="8382000" y="4267200"/>
            <a:ext cx="241300" cy="2371725"/>
          </a:xfrm>
          <a:custGeom>
            <a:avLst/>
            <a:gdLst>
              <a:gd name="T0" fmla="*/ 0 w 152"/>
              <a:gd name="T1" fmla="*/ 0 h 1893"/>
              <a:gd name="T2" fmla="*/ 2147483647 w 152"/>
              <a:gd name="T3" fmla="*/ 2147483647 h 1893"/>
              <a:gd name="T4" fmla="*/ 2147483647 w 152"/>
              <a:gd name="T5" fmla="*/ 2147483647 h 1893"/>
              <a:gd name="T6" fmla="*/ 2147483647 w 152"/>
              <a:gd name="T7" fmla="*/ 2147483647 h 1893"/>
              <a:gd name="T8" fmla="*/ 2147483647 w 152"/>
              <a:gd name="T9" fmla="*/ 2147483647 h 1893"/>
              <a:gd name="T10" fmla="*/ 2147483647 w 152"/>
              <a:gd name="T11" fmla="*/ 2147483647 h 1893"/>
              <a:gd name="T12" fmla="*/ 2147483647 w 152"/>
              <a:gd name="T13" fmla="*/ 2147483647 h 18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"/>
              <a:gd name="T22" fmla="*/ 0 h 1893"/>
              <a:gd name="T23" fmla="*/ 152 w 152"/>
              <a:gd name="T24" fmla="*/ 1893 h 18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" h="1893">
                <a:moveTo>
                  <a:pt x="0" y="0"/>
                </a:moveTo>
                <a:cubicBezTo>
                  <a:pt x="72" y="119"/>
                  <a:pt x="144" y="238"/>
                  <a:pt x="148" y="357"/>
                </a:cubicBezTo>
                <a:cubicBezTo>
                  <a:pt x="152" y="476"/>
                  <a:pt x="27" y="585"/>
                  <a:pt x="22" y="713"/>
                </a:cubicBezTo>
                <a:cubicBezTo>
                  <a:pt x="17" y="841"/>
                  <a:pt x="122" y="1003"/>
                  <a:pt x="120" y="1125"/>
                </a:cubicBezTo>
                <a:cubicBezTo>
                  <a:pt x="118" y="1247"/>
                  <a:pt x="10" y="1349"/>
                  <a:pt x="11" y="1448"/>
                </a:cubicBezTo>
                <a:cubicBezTo>
                  <a:pt x="12" y="1547"/>
                  <a:pt x="116" y="1643"/>
                  <a:pt x="126" y="1717"/>
                </a:cubicBezTo>
                <a:cubicBezTo>
                  <a:pt x="136" y="1791"/>
                  <a:pt x="81" y="1864"/>
                  <a:pt x="71" y="189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TextBox 41"/>
          <p:cNvSpPr txBox="1">
            <a:spLocks noChangeArrowheads="1"/>
          </p:cNvSpPr>
          <p:nvPr/>
        </p:nvSpPr>
        <p:spPr bwMode="auto">
          <a:xfrm>
            <a:off x="7848600" y="41910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/>
              <a:t>…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68580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73914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80772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254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86106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27692" name="TextBox 46"/>
          <p:cNvSpPr txBox="1">
            <a:spLocks noChangeArrowheads="1"/>
          </p:cNvSpPr>
          <p:nvPr/>
        </p:nvSpPr>
        <p:spPr bwMode="auto">
          <a:xfrm>
            <a:off x="6705600" y="3505200"/>
            <a:ext cx="2178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Thread Block N-1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324600" y="388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6324600" y="4800600"/>
            <a:ext cx="2819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 = </a:t>
            </a:r>
            <a:r>
              <a:rPr lang="en-US" sz="1600" dirty="0" err="1">
                <a:solidFill>
                  <a:schemeClr val="tx1"/>
                </a:solidFill>
              </a:rPr>
              <a:t>blockIdx.x</a:t>
            </a:r>
            <a:r>
              <a:rPr lang="en-US" sz="1600" dirty="0">
                <a:solidFill>
                  <a:schemeClr val="tx1"/>
                </a:solidFill>
              </a:rPr>
              <a:t> * </a:t>
            </a:r>
            <a:r>
              <a:rPr lang="en-US" sz="1600" dirty="0" err="1">
                <a:solidFill>
                  <a:schemeClr val="tx1"/>
                </a:solidFill>
              </a:rPr>
              <a:t>blockDim.x</a:t>
            </a:r>
            <a:r>
              <a:rPr lang="en-US" sz="1600" dirty="0">
                <a:solidFill>
                  <a:schemeClr val="tx1"/>
                </a:solidFill>
              </a:rPr>
              <a:t> + </a:t>
            </a:r>
            <a:r>
              <a:rPr lang="en-US" sz="1600" dirty="0" err="1">
                <a:solidFill>
                  <a:schemeClr val="tx1"/>
                </a:solidFill>
              </a:rPr>
              <a:t>threadIdx.x</a:t>
            </a:r>
            <a:r>
              <a:rPr lang="en-US" sz="1600" dirty="0">
                <a:solidFill>
                  <a:schemeClr val="tx1"/>
                </a:solidFill>
              </a:rPr>
              <a:t>;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= A[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 + B[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];</a:t>
            </a:r>
          </a:p>
        </p:txBody>
      </p:sp>
      <p:sp>
        <p:nvSpPr>
          <p:cNvPr id="27695" name="TextBox 22"/>
          <p:cNvSpPr txBox="1">
            <a:spLocks noChangeArrowheads="1"/>
          </p:cNvSpPr>
          <p:nvPr/>
        </p:nvSpPr>
        <p:spPr bwMode="auto">
          <a:xfrm>
            <a:off x="5867400" y="50292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/>
              <a:t>…</a:t>
            </a:r>
          </a:p>
        </p:txBody>
      </p:sp>
      <p:sp>
        <p:nvSpPr>
          <p:cNvPr id="27696" name="TextBox 22"/>
          <p:cNvSpPr txBox="1">
            <a:spLocks noChangeArrowheads="1"/>
          </p:cNvSpPr>
          <p:nvPr/>
        </p:nvSpPr>
        <p:spPr bwMode="auto">
          <a:xfrm>
            <a:off x="4572000" y="60960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/>
              <a:t>…</a:t>
            </a:r>
          </a:p>
        </p:txBody>
      </p:sp>
      <p:sp>
        <p:nvSpPr>
          <p:cNvPr id="27697" name="TextBox 22"/>
          <p:cNvSpPr txBox="1">
            <a:spLocks noChangeArrowheads="1"/>
          </p:cNvSpPr>
          <p:nvPr/>
        </p:nvSpPr>
        <p:spPr bwMode="auto">
          <a:xfrm>
            <a:off x="1524000" y="60960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/>
              <a:t>…</a:t>
            </a:r>
          </a:p>
        </p:txBody>
      </p:sp>
      <p:sp>
        <p:nvSpPr>
          <p:cNvPr id="27698" name="TextBox 22"/>
          <p:cNvSpPr txBox="1">
            <a:spLocks noChangeArrowheads="1"/>
          </p:cNvSpPr>
          <p:nvPr/>
        </p:nvSpPr>
        <p:spPr bwMode="auto">
          <a:xfrm>
            <a:off x="7848600" y="60960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/>
              <a:t>…</a:t>
            </a:r>
          </a:p>
        </p:txBody>
      </p:sp>
      <p:sp>
        <p:nvSpPr>
          <p:cNvPr id="27699" name="Slide Number Placeholder 5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122493-35C6-4F8F-808A-4F2039ABA85C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/>
              <a:t>© David Kirk/NVIDIA and Wen-mei W. Hwu, 2007-2016 ECE408/CS483, University of Illinois, Urbana-Champaign</a:t>
            </a:r>
            <a:endParaRPr lang="en-US" altLang="en-US" sz="120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667" r="17999" b="18666"/>
          <a:stretch>
            <a:fillRect/>
          </a:stretch>
        </p:blipFill>
        <p:spPr>
          <a:xfrm>
            <a:off x="4381500" y="1371600"/>
            <a:ext cx="4762500" cy="5080000"/>
          </a:xfrm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blockIdx and threadIdx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495800" cy="4572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en-US" smtClean="0"/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smtClean="0"/>
              <a:t>Each thread uses indices to decide what data to work on</a:t>
            </a:r>
          </a:p>
          <a:p>
            <a:pPr marL="974725" lvl="1" indent="-403225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en-US" sz="2000" smtClean="0"/>
              <a:t>blockIdx: 1D, 2D, or 3D (CUDA 4.0)</a:t>
            </a:r>
          </a:p>
          <a:p>
            <a:pPr marL="974725" lvl="1" indent="-403225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en-US" sz="2000" smtClean="0"/>
              <a:t>threadIdx: 1D, 2D, or 3D 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400" smtClean="0"/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smtClean="0"/>
              <a:t>Simplifies memory</a:t>
            </a:r>
            <a:br>
              <a:rPr lang="en-US" altLang="en-US" sz="2400" smtClean="0"/>
            </a:br>
            <a:r>
              <a:rPr lang="en-US" altLang="en-US" sz="2400" smtClean="0"/>
              <a:t>addressing when processing</a:t>
            </a:r>
            <a:br>
              <a:rPr lang="en-US" altLang="en-US" sz="2400" smtClean="0"/>
            </a:br>
            <a:r>
              <a:rPr lang="en-US" altLang="en-US" sz="2400" smtClean="0"/>
              <a:t>multidimensional data</a:t>
            </a:r>
          </a:p>
          <a:p>
            <a:pPr marL="974725" lvl="1" indent="-403225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en-US" sz="2000" smtClean="0"/>
              <a:t>Image processing</a:t>
            </a:r>
          </a:p>
          <a:p>
            <a:pPr marL="974725" lvl="1" indent="-403225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en-US" sz="2000" smtClean="0"/>
              <a:t>Solving PDEs on volumes</a:t>
            </a:r>
          </a:p>
          <a:p>
            <a:pPr marL="974725" lvl="1" indent="-403225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en-US" sz="2000" smtClean="0"/>
              <a:t>…</a:t>
            </a:r>
          </a:p>
          <a:p>
            <a:pPr marL="457200" indent="-45720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en-US" sz="2400" smtClean="0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3657600" y="2667000"/>
            <a:ext cx="25908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267200" y="3124200"/>
            <a:ext cx="1447800" cy="213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924800" y="6096000"/>
            <a:ext cx="1219200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Palatino" pitchFamily="18" charset="0"/>
              <a:ea typeface="+mn-ea"/>
            </a:endParaRPr>
          </a:p>
        </p:txBody>
      </p:sp>
      <p:sp>
        <p:nvSpPr>
          <p:cNvPr id="29704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066DC8B-03CB-49EF-8E3F-F1A5428635EE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24000" y="2209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A[0]</a:t>
            </a:r>
          </a:p>
        </p:txBody>
      </p:sp>
      <p:sp>
        <p:nvSpPr>
          <p:cNvPr id="30722" name="TextBox 21"/>
          <p:cNvSpPr txBox="1">
            <a:spLocks noChangeArrowheads="1"/>
          </p:cNvSpPr>
          <p:nvPr/>
        </p:nvSpPr>
        <p:spPr bwMode="auto">
          <a:xfrm>
            <a:off x="457200" y="19812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vector  A</a:t>
            </a:r>
          </a:p>
        </p:txBody>
      </p:sp>
      <p:sp>
        <p:nvSpPr>
          <p:cNvPr id="30723" name="TextBox 22"/>
          <p:cNvSpPr txBox="1">
            <a:spLocks noChangeArrowheads="1"/>
          </p:cNvSpPr>
          <p:nvPr/>
        </p:nvSpPr>
        <p:spPr bwMode="auto">
          <a:xfrm>
            <a:off x="457200" y="30480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vector  B</a:t>
            </a:r>
          </a:p>
        </p:txBody>
      </p:sp>
      <p:sp>
        <p:nvSpPr>
          <p:cNvPr id="30724" name="TextBox 23"/>
          <p:cNvSpPr txBox="1">
            <a:spLocks noChangeArrowheads="1"/>
          </p:cNvSpPr>
          <p:nvPr/>
        </p:nvSpPr>
        <p:spPr bwMode="auto">
          <a:xfrm>
            <a:off x="457200" y="5105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vector 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4600" y="2209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A[1]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05200" y="2209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A[2]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95800" y="2209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A[3]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86400" y="2209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A[4]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67600" y="2209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A[N-1]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24000" y="3200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B[0]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4600" y="3200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B[1]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05200" y="3200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B[2]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95800" y="3200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B[3]</a:t>
            </a:r>
          </a:p>
        </p:txBody>
      </p:sp>
      <p:sp>
        <p:nvSpPr>
          <p:cNvPr id="30734" name="TextBox 33"/>
          <p:cNvSpPr txBox="1">
            <a:spLocks noChangeArrowheads="1"/>
          </p:cNvSpPr>
          <p:nvPr/>
        </p:nvSpPr>
        <p:spPr bwMode="auto">
          <a:xfrm>
            <a:off x="6705600" y="23622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/>
              <a:t>…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86400" y="3200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B[4]</a:t>
            </a:r>
          </a:p>
        </p:txBody>
      </p:sp>
      <p:sp>
        <p:nvSpPr>
          <p:cNvPr id="30736" name="TextBox 35"/>
          <p:cNvSpPr txBox="1">
            <a:spLocks noChangeArrowheads="1"/>
          </p:cNvSpPr>
          <p:nvPr/>
        </p:nvSpPr>
        <p:spPr bwMode="auto">
          <a:xfrm>
            <a:off x="6705600" y="32766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/>
              <a:t>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467600" y="3200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B[N-1]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0" y="5105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C[0]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514600" y="5105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C[1]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5200" y="5105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C[2]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95800" y="5105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C[3]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486400" y="5105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C[4]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467600" y="5105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C[N-1]</a:t>
            </a:r>
          </a:p>
        </p:txBody>
      </p:sp>
      <p:sp>
        <p:nvSpPr>
          <p:cNvPr id="30744" name="TextBox 43"/>
          <p:cNvSpPr txBox="1">
            <a:spLocks noChangeArrowheads="1"/>
          </p:cNvSpPr>
          <p:nvPr/>
        </p:nvSpPr>
        <p:spPr bwMode="auto">
          <a:xfrm>
            <a:off x="6705600" y="52578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/>
              <a:t>…</a:t>
            </a:r>
          </a:p>
        </p:txBody>
      </p:sp>
      <p:sp>
        <p:nvSpPr>
          <p:cNvPr id="45" name="Oval 44"/>
          <p:cNvSpPr/>
          <p:nvPr/>
        </p:nvSpPr>
        <p:spPr>
          <a:xfrm>
            <a:off x="1752600" y="4191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+</a:t>
            </a:r>
          </a:p>
        </p:txBody>
      </p:sp>
      <p:cxnSp>
        <p:nvCxnSpPr>
          <p:cNvPr id="47" name="Straight Arrow Connector 46"/>
          <p:cNvCxnSpPr>
            <a:endCxn id="45" idx="1"/>
          </p:cNvCxnSpPr>
          <p:nvPr/>
        </p:nvCxnSpPr>
        <p:spPr>
          <a:xfrm rot="16200000" flipH="1">
            <a:off x="1104900" y="3543300"/>
            <a:ext cx="144938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5" idx="7"/>
          </p:cNvCxnSpPr>
          <p:nvPr/>
        </p:nvCxnSpPr>
        <p:spPr>
          <a:xfrm rot="5400000">
            <a:off x="1979613" y="4038600"/>
            <a:ext cx="458788" cy="15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4"/>
            <a:endCxn id="38" idx="0"/>
          </p:cNvCxnSpPr>
          <p:nvPr/>
        </p:nvCxnSpPr>
        <p:spPr>
          <a:xfrm rot="5400000">
            <a:off x="1828801" y="4914900"/>
            <a:ext cx="3810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743200" y="4191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+</a:t>
            </a:r>
          </a:p>
        </p:txBody>
      </p:sp>
      <p:cxnSp>
        <p:nvCxnSpPr>
          <p:cNvPr id="53" name="Straight Arrow Connector 52"/>
          <p:cNvCxnSpPr>
            <a:endCxn id="52" idx="1"/>
          </p:cNvCxnSpPr>
          <p:nvPr/>
        </p:nvCxnSpPr>
        <p:spPr>
          <a:xfrm rot="16200000" flipH="1">
            <a:off x="2095500" y="3543300"/>
            <a:ext cx="144938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2" idx="7"/>
          </p:cNvCxnSpPr>
          <p:nvPr/>
        </p:nvCxnSpPr>
        <p:spPr>
          <a:xfrm rot="5400000">
            <a:off x="2970213" y="4038600"/>
            <a:ext cx="458788" cy="15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2" idx="4"/>
          </p:cNvCxnSpPr>
          <p:nvPr/>
        </p:nvCxnSpPr>
        <p:spPr>
          <a:xfrm rot="5400000">
            <a:off x="2819401" y="4914900"/>
            <a:ext cx="3810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33800" y="4191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+</a:t>
            </a:r>
          </a:p>
        </p:txBody>
      </p:sp>
      <p:cxnSp>
        <p:nvCxnSpPr>
          <p:cNvPr id="57" name="Straight Arrow Connector 56"/>
          <p:cNvCxnSpPr>
            <a:endCxn id="56" idx="1"/>
          </p:cNvCxnSpPr>
          <p:nvPr/>
        </p:nvCxnSpPr>
        <p:spPr>
          <a:xfrm rot="16200000" flipH="1">
            <a:off x="3086100" y="3543300"/>
            <a:ext cx="144938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6" idx="7"/>
          </p:cNvCxnSpPr>
          <p:nvPr/>
        </p:nvCxnSpPr>
        <p:spPr>
          <a:xfrm rot="5400000">
            <a:off x="3960813" y="4038600"/>
            <a:ext cx="458788" cy="15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6" idx="4"/>
          </p:cNvCxnSpPr>
          <p:nvPr/>
        </p:nvCxnSpPr>
        <p:spPr>
          <a:xfrm rot="5400000">
            <a:off x="3810001" y="4914900"/>
            <a:ext cx="3810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724400" y="4191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+</a:t>
            </a:r>
          </a:p>
        </p:txBody>
      </p:sp>
      <p:cxnSp>
        <p:nvCxnSpPr>
          <p:cNvPr id="61" name="Straight Arrow Connector 60"/>
          <p:cNvCxnSpPr>
            <a:endCxn id="60" idx="1"/>
          </p:cNvCxnSpPr>
          <p:nvPr/>
        </p:nvCxnSpPr>
        <p:spPr>
          <a:xfrm rot="16200000" flipH="1">
            <a:off x="4076700" y="3543300"/>
            <a:ext cx="144938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0" idx="7"/>
          </p:cNvCxnSpPr>
          <p:nvPr/>
        </p:nvCxnSpPr>
        <p:spPr>
          <a:xfrm rot="5400000">
            <a:off x="4951413" y="4038600"/>
            <a:ext cx="458788" cy="15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4"/>
          </p:cNvCxnSpPr>
          <p:nvPr/>
        </p:nvCxnSpPr>
        <p:spPr>
          <a:xfrm rot="5400000">
            <a:off x="4800601" y="4914900"/>
            <a:ext cx="3810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5715000" y="4191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+</a:t>
            </a:r>
          </a:p>
        </p:txBody>
      </p:sp>
      <p:cxnSp>
        <p:nvCxnSpPr>
          <p:cNvPr id="65" name="Straight Arrow Connector 64"/>
          <p:cNvCxnSpPr>
            <a:endCxn id="64" idx="1"/>
          </p:cNvCxnSpPr>
          <p:nvPr/>
        </p:nvCxnSpPr>
        <p:spPr>
          <a:xfrm rot="16200000" flipH="1">
            <a:off x="5067300" y="3543300"/>
            <a:ext cx="144938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4" idx="7"/>
          </p:cNvCxnSpPr>
          <p:nvPr/>
        </p:nvCxnSpPr>
        <p:spPr>
          <a:xfrm rot="5400000">
            <a:off x="5942013" y="4038600"/>
            <a:ext cx="458788" cy="15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4"/>
          </p:cNvCxnSpPr>
          <p:nvPr/>
        </p:nvCxnSpPr>
        <p:spPr>
          <a:xfrm rot="5400000">
            <a:off x="5791201" y="4914900"/>
            <a:ext cx="3810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7696200" y="41910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+</a:t>
            </a:r>
          </a:p>
        </p:txBody>
      </p:sp>
      <p:cxnSp>
        <p:nvCxnSpPr>
          <p:cNvPr id="69" name="Straight Arrow Connector 68"/>
          <p:cNvCxnSpPr>
            <a:endCxn id="68" idx="1"/>
          </p:cNvCxnSpPr>
          <p:nvPr/>
        </p:nvCxnSpPr>
        <p:spPr>
          <a:xfrm rot="16200000" flipH="1">
            <a:off x="7048500" y="3543300"/>
            <a:ext cx="144938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68" idx="7"/>
          </p:cNvCxnSpPr>
          <p:nvPr/>
        </p:nvCxnSpPr>
        <p:spPr>
          <a:xfrm rot="5400000">
            <a:off x="7923213" y="4038600"/>
            <a:ext cx="458788" cy="15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4"/>
          </p:cNvCxnSpPr>
          <p:nvPr/>
        </p:nvCxnSpPr>
        <p:spPr>
          <a:xfrm rot="5400000">
            <a:off x="7772401" y="4914900"/>
            <a:ext cx="381000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9" name="Title 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Vector Addition – Conceptual View</a:t>
            </a:r>
          </a:p>
        </p:txBody>
      </p:sp>
      <p:sp>
        <p:nvSpPr>
          <p:cNvPr id="30770" name="Slide Number Placeholder 7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DBD6748-4F0F-4930-BB08-951CC3D3B457}" type="slidenum">
              <a:rPr lang="en-US" altLang="en-US" sz="140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0771" name="Footer Placeholder 7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/>
              <a:t>© David Kirk/NVIDIA and Wen-mei W. Hwu, 2007-2016 ECE408/CS483, University of Illinois, Urbana-Champaign</a:t>
            </a:r>
            <a:endParaRPr lang="en-US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7E5701C07FE4C88726E33167A9651" ma:contentTypeVersion="0" ma:contentTypeDescription="Create a new document." ma:contentTypeScope="" ma:versionID="0822269d8b3b0ff3f160990b0f3be2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67F948-A0D0-4B2B-A072-8F64516C98D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DFFFA5-9E85-4B88-B5A6-74A6F3ED2B3A}"/>
</file>

<file path=customXml/itemProps3.xml><?xml version="1.0" encoding="utf-8"?>
<ds:datastoreItem xmlns:ds="http://schemas.openxmlformats.org/officeDocument/2006/customXml" ds:itemID="{76EE511D-93F9-42B9-B462-49F3C6FDD9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14227</TotalTime>
  <Words>1651</Words>
  <Application>Microsoft Office PowerPoint</Application>
  <PresentationFormat>On-screen Show (4:3)</PresentationFormat>
  <Paragraphs>378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ＭＳ Ｐゴシック</vt:lpstr>
      <vt:lpstr>Arial</vt:lpstr>
      <vt:lpstr>Arial Narrow</vt:lpstr>
      <vt:lpstr>Courier New</vt:lpstr>
      <vt:lpstr>Palatino</vt:lpstr>
      <vt:lpstr>Times New Roman</vt:lpstr>
      <vt:lpstr>Default Design</vt:lpstr>
      <vt:lpstr>ECE408 / CS483 Fall 2016  Applied Parallel Programming   Lectures 2-3:  Introduction to CUDA C and Data Parallel Programming</vt:lpstr>
      <vt:lpstr>Objective</vt:lpstr>
      <vt:lpstr>Conversion of a color image to grey–scale image</vt:lpstr>
      <vt:lpstr>The pixels can be calculated independently of each other</vt:lpstr>
      <vt:lpstr>CUDA/OpenCL – Execution Model</vt:lpstr>
      <vt:lpstr>PowerPoint Presentation</vt:lpstr>
      <vt:lpstr>Thread Blocks: Scalable Cooperation</vt:lpstr>
      <vt:lpstr>blockIdx and threadIdx</vt:lpstr>
      <vt:lpstr>Vector Addition – Conceptual View</vt:lpstr>
      <vt:lpstr>Vector Addition – Traditional C Code</vt:lpstr>
      <vt:lpstr>Heterogeneous Computing vecAdd Host Code</vt:lpstr>
      <vt:lpstr>Partial Overview of CUDA Memories</vt:lpstr>
      <vt:lpstr>CUDA Device Memory Management API functions</vt:lpstr>
      <vt:lpstr>Host-Device Data Transfer API functions</vt:lpstr>
      <vt:lpstr>PowerPoint Presentation</vt:lpstr>
      <vt:lpstr>Example: Vector Addition Kernel</vt:lpstr>
      <vt:lpstr>Example: Vector Addition Kernel</vt:lpstr>
      <vt:lpstr>More on Kernel Launch</vt:lpstr>
      <vt:lpstr>Kernel execution in a nutshell</vt:lpstr>
      <vt:lpstr>More on CUDA Function Declarations</vt:lpstr>
      <vt:lpstr>Compiling A CUDA Program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Hwu</dc:creator>
  <cp:lastModifiedBy>Wen-mei Hwu</cp:lastModifiedBy>
  <cp:revision>160</cp:revision>
  <dcterms:created xsi:type="dcterms:W3CDTF">1601-01-01T00:00:00Z</dcterms:created>
  <dcterms:modified xsi:type="dcterms:W3CDTF">2016-09-02T17:58:46Z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0x010100FCF7E5701C07FE4C88726E33167A9651</vt:lpwstr>
  </property>
</Properties>
</file>